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66" r:id="rId2"/>
    <p:sldId id="314" r:id="rId3"/>
    <p:sldId id="316" r:id="rId4"/>
    <p:sldId id="271" r:id="rId5"/>
    <p:sldId id="317" r:id="rId6"/>
    <p:sldId id="274" r:id="rId7"/>
    <p:sldId id="320" r:id="rId8"/>
    <p:sldId id="319" r:id="rId9"/>
    <p:sldId id="304" r:id="rId10"/>
    <p:sldId id="312" r:id="rId11"/>
    <p:sldId id="310" r:id="rId12"/>
    <p:sldId id="313" r:id="rId13"/>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Benotto" initials="CB" lastIdx="1" clrIdx="0">
    <p:extLst>
      <p:ext uri="{19B8F6BF-5375-455C-9EA6-DF929625EA0E}">
        <p15:presenceInfo xmlns:p15="http://schemas.microsoft.com/office/powerpoint/2012/main" userId="S-1-5-21-3432638231-661845283-2311393733-1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D2"/>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6" autoAdjust="0"/>
    <p:restoredTop sz="61335" autoAdjust="0"/>
  </p:normalViewPr>
  <p:slideViewPr>
    <p:cSldViewPr>
      <p:cViewPr varScale="1">
        <p:scale>
          <a:sx n="47" d="100"/>
          <a:sy n="47" d="100"/>
        </p:scale>
        <p:origin x="1886" y="38"/>
      </p:cViewPr>
      <p:guideLst>
        <p:guide orient="horz" pos="2160"/>
        <p:guide pos="2880"/>
      </p:guideLst>
    </p:cSldViewPr>
  </p:slideViewPr>
  <p:notesTextViewPr>
    <p:cViewPr>
      <p:scale>
        <a:sx n="1" d="1"/>
        <a:sy n="1" d="1"/>
      </p:scale>
      <p:origin x="0" y="0"/>
    </p:cViewPr>
  </p:notesTextViewPr>
  <p:notesViewPr>
    <p:cSldViewPr>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4820"/>
          </a:xfrm>
          <a:prstGeom prst="rect">
            <a:avLst/>
          </a:prstGeom>
        </p:spPr>
        <p:txBody>
          <a:bodyPr vert="horz" lIns="90023" tIns="45011" rIns="90023" bIns="45011"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4820"/>
          </a:xfrm>
          <a:prstGeom prst="rect">
            <a:avLst/>
          </a:prstGeom>
        </p:spPr>
        <p:txBody>
          <a:bodyPr vert="horz" lIns="90023" tIns="45011" rIns="90023" bIns="45011" rtlCol="0"/>
          <a:lstStyle>
            <a:lvl1pPr algn="r">
              <a:defRPr sz="1200"/>
            </a:lvl1pPr>
          </a:lstStyle>
          <a:p>
            <a:fld id="{6ABE1125-7219-4F9C-B1F7-FBD2FC889883}" type="datetimeFigureOut">
              <a:rPr lang="en-US" smtClean="0"/>
              <a:pPr/>
              <a:t>3/2/2018</a:t>
            </a:fld>
            <a:endParaRPr lang="en-US"/>
          </a:p>
        </p:txBody>
      </p:sp>
      <p:sp>
        <p:nvSpPr>
          <p:cNvPr id="4" name="Footer Placeholder 3"/>
          <p:cNvSpPr>
            <a:spLocks noGrp="1"/>
          </p:cNvSpPr>
          <p:nvPr>
            <p:ph type="ftr" sz="quarter" idx="2"/>
          </p:nvPr>
        </p:nvSpPr>
        <p:spPr>
          <a:xfrm>
            <a:off x="1" y="8830010"/>
            <a:ext cx="2972421" cy="464820"/>
          </a:xfrm>
          <a:prstGeom prst="rect">
            <a:avLst/>
          </a:prstGeom>
        </p:spPr>
        <p:txBody>
          <a:bodyPr vert="horz" lIns="90023" tIns="45011" rIns="90023" bIns="45011"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30010"/>
            <a:ext cx="2972421" cy="464820"/>
          </a:xfrm>
          <a:prstGeom prst="rect">
            <a:avLst/>
          </a:prstGeom>
        </p:spPr>
        <p:txBody>
          <a:bodyPr vert="horz" lIns="90023" tIns="45011" rIns="90023" bIns="45011" rtlCol="0" anchor="b"/>
          <a:lstStyle>
            <a:lvl1pPr algn="r">
              <a:defRPr sz="1200"/>
            </a:lvl1pPr>
          </a:lstStyle>
          <a:p>
            <a:fld id="{AD777AD9-E120-43E7-8C74-8A14470B3A4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88" tIns="46144" rIns="92288" bIns="46144"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288" tIns="46144" rIns="92288" bIns="46144" rtlCol="0"/>
          <a:lstStyle>
            <a:lvl1pPr algn="r">
              <a:defRPr sz="1200"/>
            </a:lvl1pPr>
          </a:lstStyle>
          <a:p>
            <a:fld id="{4FD2BFBD-FFC2-4AD7-ACCE-D7462466D14E}" type="datetimeFigureOut">
              <a:rPr lang="en-US" smtClean="0"/>
              <a:pPr/>
              <a:t>3/2/2018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288" tIns="46144" rIns="92288" bIns="46144"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288" tIns="46144" rIns="92288"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288" tIns="46144" rIns="92288" bIns="4614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288" tIns="46144" rIns="92288" bIns="46144" rtlCol="0" anchor="b"/>
          <a:lstStyle>
            <a:lvl1pPr algn="r">
              <a:defRPr sz="1200"/>
            </a:lvl1pPr>
          </a:lstStyle>
          <a:p>
            <a:fld id="{62FE9B66-5C81-4BFF-B380-E09CF4D2C114}" type="slidenum">
              <a:rPr lang="en-US" smtClean="0"/>
              <a:pPr/>
              <a:t>‹#›</a:t>
            </a:fld>
            <a:endParaRPr lang="en-US"/>
          </a:p>
        </p:txBody>
      </p:sp>
    </p:spTree>
    <p:extLst>
      <p:ext uri="{BB962C8B-B14F-4D97-AF65-F5344CB8AC3E}">
        <p14:creationId xmlns:p14="http://schemas.microsoft.com/office/powerpoint/2010/main" val="3399889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CWZJx2sVdW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227" eaLnBrk="0" fontAlgn="base" hangingPunct="0">
              <a:spcBef>
                <a:spcPct val="0"/>
              </a:spcBef>
              <a:spcAft>
                <a:spcPct val="0"/>
              </a:spcAft>
            </a:pPr>
            <a:r>
              <a:rPr lang="en-CA" altLang="en-US" dirty="0">
                <a:latin typeface="Meta Offc" panose="020B0504030101020102" pitchFamily="34" charset="0"/>
                <a:cs typeface="Meta Offc" panose="020B0504030101020102" pitchFamily="34" charset="0"/>
              </a:rPr>
              <a:t>Good morning/afternoon</a:t>
            </a:r>
          </a:p>
          <a:p>
            <a:pPr defTabSz="900227" eaLnBrk="0" fontAlgn="base" hangingPunct="0">
              <a:spcBef>
                <a:spcPct val="0"/>
              </a:spcBef>
              <a:spcAft>
                <a:spcPct val="0"/>
              </a:spcAft>
            </a:pPr>
            <a:endParaRPr lang="en-CA" altLang="en-US" dirty="0">
              <a:latin typeface="Meta Offc" panose="020B0504030101020102" pitchFamily="34" charset="0"/>
              <a:cs typeface="Meta Offc" panose="020B0504030101020102" pitchFamily="34" charset="0"/>
            </a:endParaRPr>
          </a:p>
          <a:p>
            <a:pPr defTabSz="900227" eaLnBrk="0" fontAlgn="base" hangingPunct="0">
              <a:spcBef>
                <a:spcPct val="0"/>
              </a:spcBef>
              <a:spcAft>
                <a:spcPct val="0"/>
              </a:spcAft>
            </a:pPr>
            <a:r>
              <a:rPr lang="en-CA" altLang="en-US" dirty="0">
                <a:latin typeface="Meta Offc" panose="020B0504030101020102" pitchFamily="34" charset="0"/>
                <a:cs typeface="Meta Offc" panose="020B0504030101020102" pitchFamily="34" charset="0"/>
              </a:rPr>
              <a:t>Introduction</a:t>
            </a:r>
          </a:p>
          <a:p>
            <a:pPr defTabSz="900227" eaLnBrk="0" fontAlgn="base" hangingPunct="0">
              <a:spcBef>
                <a:spcPct val="0"/>
              </a:spcBef>
              <a:spcAft>
                <a:spcPct val="0"/>
              </a:spcAft>
            </a:pPr>
            <a:endParaRPr lang="en-CA" altLang="en-US" dirty="0">
              <a:latin typeface="Meta Offc" panose="020B0504030101020102" pitchFamily="34" charset="0"/>
              <a:cs typeface="Meta Offc" panose="020B0504030101020102" pitchFamily="34" charset="0"/>
            </a:endParaRPr>
          </a:p>
          <a:p>
            <a:pPr defTabSz="900227" eaLnBrk="0" fontAlgn="base" hangingPunct="0">
              <a:spcBef>
                <a:spcPct val="0"/>
              </a:spcBef>
              <a:spcAft>
                <a:spcPct val="0"/>
              </a:spcAft>
            </a:pPr>
            <a:r>
              <a:rPr lang="en-CA" altLang="en-US" dirty="0">
                <a:latin typeface="Meta Offc" panose="020B0504030101020102" pitchFamily="34" charset="0"/>
                <a:cs typeface="Meta Offc" panose="020B0504030101020102" pitchFamily="34" charset="0"/>
              </a:rPr>
              <a:t>Set</a:t>
            </a:r>
            <a:r>
              <a:rPr lang="en-CA" altLang="en-US" baseline="0" dirty="0">
                <a:latin typeface="Meta Offc" panose="020B0504030101020102" pitchFamily="34" charset="0"/>
                <a:cs typeface="Meta Offc" panose="020B0504030101020102" pitchFamily="34" charset="0"/>
              </a:rPr>
              <a:t> the stage</a:t>
            </a:r>
          </a:p>
          <a:p>
            <a:pPr defTabSz="900227" eaLnBrk="0" fontAlgn="base" hangingPunct="0">
              <a:spcBef>
                <a:spcPct val="0"/>
              </a:spcBef>
              <a:spcAft>
                <a:spcPct val="0"/>
              </a:spcAft>
              <a:buFont typeface="Arial" pitchFamily="34" charset="0"/>
              <a:buChar char="•"/>
            </a:pPr>
            <a:r>
              <a:rPr lang="en-CA" altLang="en-US" baseline="0" dirty="0">
                <a:latin typeface="Meta Offc" panose="020B0504030101020102" pitchFamily="34" charset="0"/>
                <a:cs typeface="Meta Offc" panose="020B0504030101020102" pitchFamily="34" charset="0"/>
              </a:rPr>
              <a:t>How much you think about water?</a:t>
            </a:r>
          </a:p>
          <a:p>
            <a:pPr defTabSz="900227" eaLnBrk="0" fontAlgn="base" hangingPunct="0">
              <a:spcBef>
                <a:spcPct val="0"/>
              </a:spcBef>
              <a:spcAft>
                <a:spcPct val="0"/>
              </a:spcAft>
              <a:buFont typeface="Arial" pitchFamily="34" charset="0"/>
              <a:buChar char="•"/>
            </a:pPr>
            <a:r>
              <a:rPr lang="en-CA" altLang="en-US" baseline="0" dirty="0">
                <a:latin typeface="Meta Offc" panose="020B0504030101020102" pitchFamily="34" charset="0"/>
                <a:cs typeface="Meta Offc" panose="020B0504030101020102" pitchFamily="34" charset="0"/>
              </a:rPr>
              <a:t>How much you use</a:t>
            </a:r>
          </a:p>
          <a:p>
            <a:pPr defTabSz="900227" eaLnBrk="0" fontAlgn="base" hangingPunct="0">
              <a:spcBef>
                <a:spcPct val="0"/>
              </a:spcBef>
              <a:spcAft>
                <a:spcPct val="0"/>
              </a:spcAft>
              <a:buFont typeface="Arial" pitchFamily="34" charset="0"/>
              <a:buChar char="•"/>
            </a:pPr>
            <a:r>
              <a:rPr lang="en-CA" altLang="en-US" baseline="0" dirty="0">
                <a:latin typeface="Meta Offc" panose="020B0504030101020102" pitchFamily="34" charset="0"/>
                <a:cs typeface="Meta Offc" panose="020B0504030101020102" pitchFamily="34" charset="0"/>
              </a:rPr>
              <a:t>Where it comes from?</a:t>
            </a:r>
          </a:p>
          <a:p>
            <a:pPr defTabSz="900227" eaLnBrk="0" fontAlgn="base" hangingPunct="0">
              <a:spcBef>
                <a:spcPct val="0"/>
              </a:spcBef>
              <a:spcAft>
                <a:spcPct val="0"/>
              </a:spcAft>
              <a:buFont typeface="Arial" pitchFamily="34" charset="0"/>
              <a:buChar char="•"/>
            </a:pPr>
            <a:r>
              <a:rPr lang="en-CA" altLang="en-US" baseline="0" dirty="0">
                <a:latin typeface="Meta Offc" panose="020B0504030101020102" pitchFamily="34" charset="0"/>
                <a:cs typeface="Meta Offc" panose="020B0504030101020102" pitchFamily="34" charset="0"/>
              </a:rPr>
              <a:t>Is it safe and clean?</a:t>
            </a:r>
          </a:p>
          <a:p>
            <a:pPr defTabSz="900227" eaLnBrk="0" fontAlgn="base" hangingPunct="0">
              <a:spcBef>
                <a:spcPct val="0"/>
              </a:spcBef>
              <a:spcAft>
                <a:spcPct val="0"/>
              </a:spcAft>
              <a:buFont typeface="Arial" pitchFamily="34" charset="0"/>
              <a:buChar char="•"/>
            </a:pPr>
            <a:endParaRPr lang="en-CA" altLang="en-US" dirty="0">
              <a:latin typeface="Meta Offc" panose="020B0504030101020102" pitchFamily="34" charset="0"/>
              <a:cs typeface="Meta Offc" panose="020B0504030101020102" pitchFamily="34" charset="0"/>
            </a:endParaRPr>
          </a:p>
          <a:p>
            <a:pPr defTabSz="923002"/>
            <a:endParaRPr lang="en-US" b="1" dirty="0"/>
          </a:p>
          <a:p>
            <a:endParaRPr lang="en-US" dirty="0"/>
          </a:p>
        </p:txBody>
      </p:sp>
      <p:sp>
        <p:nvSpPr>
          <p:cNvPr id="4" name="Slide Number Placeholder 3"/>
          <p:cNvSpPr>
            <a:spLocks noGrp="1"/>
          </p:cNvSpPr>
          <p:nvPr>
            <p:ph type="sldNum" sz="quarter" idx="10"/>
          </p:nvPr>
        </p:nvSpPr>
        <p:spPr/>
        <p:txBody>
          <a:bodyPr/>
          <a:lstStyle/>
          <a:p>
            <a:fld id="{62FE9B66-5C81-4BFF-B380-E09CF4D2C114}" type="slidenum">
              <a:rPr lang="en-US" smtClean="0"/>
              <a:pPr/>
              <a:t>1</a:t>
            </a:fld>
            <a:endParaRPr lang="en-US"/>
          </a:p>
        </p:txBody>
      </p:sp>
    </p:spTree>
    <p:extLst>
      <p:ext uri="{BB962C8B-B14F-4D97-AF65-F5344CB8AC3E}">
        <p14:creationId xmlns:p14="http://schemas.microsoft.com/office/powerpoint/2010/main" val="250431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793" indent="-168793" defTabSz="900227">
              <a:buFont typeface="Arial" panose="020B0604020202020204" pitchFamily="34" charset="0"/>
              <a:buChar char="•"/>
              <a:defRPr/>
            </a:pPr>
            <a:endParaRPr lang="en-US" dirty="0"/>
          </a:p>
          <a:p>
            <a:endParaRPr lang="en-US" b="1" dirty="0"/>
          </a:p>
        </p:txBody>
      </p:sp>
      <p:sp>
        <p:nvSpPr>
          <p:cNvPr id="4" name="Slide Number Placeholder 3"/>
          <p:cNvSpPr>
            <a:spLocks noGrp="1"/>
          </p:cNvSpPr>
          <p:nvPr>
            <p:ph type="sldNum" sz="quarter" idx="10"/>
          </p:nvPr>
        </p:nvSpPr>
        <p:spPr/>
        <p:txBody>
          <a:bodyPr/>
          <a:lstStyle/>
          <a:p>
            <a:fld id="{62FE9B66-5C81-4BFF-B380-E09CF4D2C114}" type="slidenum">
              <a:rPr lang="en-US" smtClean="0"/>
              <a:pPr/>
              <a:t>12</a:t>
            </a:fld>
            <a:endParaRPr lang="en-US"/>
          </a:p>
        </p:txBody>
      </p:sp>
    </p:spTree>
    <p:extLst>
      <p:ext uri="{BB962C8B-B14F-4D97-AF65-F5344CB8AC3E}">
        <p14:creationId xmlns:p14="http://schemas.microsoft.com/office/powerpoint/2010/main" val="314904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can’t survive without it. Water is integral to the production of nearly everything that we use and consume on a daily basis. Water is this amazing unsung hero – yet half the time we don’t even realize it. </a:t>
            </a:r>
          </a:p>
          <a:p>
            <a:endParaRPr lang="en-US" dirty="0"/>
          </a:p>
          <a:p>
            <a:r>
              <a:rPr lang="en-US" dirty="0"/>
              <a:t>Try</a:t>
            </a:r>
            <a:r>
              <a:rPr lang="en-US" baseline="0" dirty="0"/>
              <a:t> and make the connection between water and seemingly every aspect of life. Have the kids cite something and you can make the connection. </a:t>
            </a:r>
            <a:br>
              <a:rPr lang="en-US" dirty="0"/>
            </a:br>
            <a:br>
              <a:rPr lang="en-US" dirty="0"/>
            </a:br>
            <a:endParaRPr lang="en-US" b="1" dirty="0"/>
          </a:p>
        </p:txBody>
      </p:sp>
      <p:sp>
        <p:nvSpPr>
          <p:cNvPr id="4" name="Slide Number Placeholder 3"/>
          <p:cNvSpPr>
            <a:spLocks noGrp="1"/>
          </p:cNvSpPr>
          <p:nvPr>
            <p:ph type="sldNum" sz="quarter" idx="10"/>
          </p:nvPr>
        </p:nvSpPr>
        <p:spPr/>
        <p:txBody>
          <a:bodyPr/>
          <a:lstStyle/>
          <a:p>
            <a:fld id="{62FE9B66-5C81-4BFF-B380-E09CF4D2C114}" type="slidenum">
              <a:rPr lang="en-US" smtClean="0"/>
              <a:pPr/>
              <a:t>2</a:t>
            </a:fld>
            <a:endParaRPr lang="en-US"/>
          </a:p>
        </p:txBody>
      </p:sp>
    </p:spTree>
    <p:extLst>
      <p:ext uri="{BB962C8B-B14F-4D97-AF65-F5344CB8AC3E}">
        <p14:creationId xmlns:p14="http://schemas.microsoft.com/office/powerpoint/2010/main" val="194047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02"/>
            <a:r>
              <a:rPr lang="en-US" sz="1000" b="1" dirty="0">
                <a:latin typeface="+mn-lt"/>
              </a:rPr>
              <a:t>It</a:t>
            </a:r>
            <a:r>
              <a:rPr lang="en-US" sz="1000" b="1" baseline="0" dirty="0">
                <a:latin typeface="+mn-lt"/>
              </a:rPr>
              <a:t> is hard to imagine…isn’t it.</a:t>
            </a:r>
          </a:p>
          <a:p>
            <a:pPr defTabSz="923002"/>
            <a:endParaRPr lang="en-US" sz="1000" b="1" baseline="0" dirty="0">
              <a:latin typeface="+mn-lt"/>
            </a:endParaRPr>
          </a:p>
          <a:p>
            <a:pPr defTabSz="923002"/>
            <a:r>
              <a:rPr lang="en-US" sz="1000" b="1" baseline="0" dirty="0">
                <a:latin typeface="+mn-lt"/>
              </a:rPr>
              <a:t>Think about how much water you used this morning, without even thinking about it.  In some places that might be more than they can access in a day or week…and what they can is not very clean.</a:t>
            </a:r>
          </a:p>
          <a:p>
            <a:pPr defTabSz="923002"/>
            <a:endParaRPr lang="en-US" sz="1000" b="1" baseline="0" dirty="0">
              <a:latin typeface="+mn-lt"/>
            </a:endParaRPr>
          </a:p>
          <a:p>
            <a:pPr defTabSz="923002"/>
            <a:r>
              <a:rPr lang="en-US" sz="1000" b="1" baseline="0" dirty="0">
                <a:latin typeface="+mn-lt"/>
              </a:rPr>
              <a:t>(include this link to Colgate commercial?) </a:t>
            </a:r>
            <a:r>
              <a:rPr lang="en-US" sz="1000" u="sng" kern="1200" dirty="0">
                <a:solidFill>
                  <a:schemeClr val="tx1"/>
                </a:solidFill>
                <a:latin typeface="+mn-lt"/>
                <a:ea typeface="+mn-ea"/>
                <a:cs typeface="+mn-cs"/>
                <a:hlinkClick r:id="rId3"/>
              </a:rPr>
              <a:t>https://www.youtube.com/watch?v=CWZJx2sVdWc</a:t>
            </a:r>
            <a:endParaRPr lang="en-US" sz="1000" u="sng" kern="1200" dirty="0">
              <a:solidFill>
                <a:schemeClr val="tx1"/>
              </a:solidFill>
              <a:latin typeface="+mn-lt"/>
              <a:ea typeface="+mn-ea"/>
              <a:cs typeface="+mn-cs"/>
            </a:endParaRPr>
          </a:p>
          <a:p>
            <a:pPr defTabSz="923002"/>
            <a:endParaRPr lang="en-US" b="1" baseline="0" dirty="0"/>
          </a:p>
          <a:p>
            <a:pPr defTabSz="923002"/>
            <a:endParaRPr lang="en-US" b="1" baseline="0" dirty="0"/>
          </a:p>
          <a:p>
            <a:pPr defTabSz="923002"/>
            <a:endParaRPr lang="en-US" b="1" dirty="0"/>
          </a:p>
        </p:txBody>
      </p:sp>
      <p:sp>
        <p:nvSpPr>
          <p:cNvPr id="4" name="Slide Number Placeholder 3"/>
          <p:cNvSpPr>
            <a:spLocks noGrp="1"/>
          </p:cNvSpPr>
          <p:nvPr>
            <p:ph type="sldNum" sz="quarter" idx="10"/>
          </p:nvPr>
        </p:nvSpPr>
        <p:spPr/>
        <p:txBody>
          <a:bodyPr/>
          <a:lstStyle/>
          <a:p>
            <a:fld id="{62FE9B66-5C81-4BFF-B380-E09CF4D2C114}" type="slidenum">
              <a:rPr lang="en-US" smtClean="0"/>
              <a:pPr/>
              <a:t>3</a:t>
            </a:fld>
            <a:endParaRPr lang="en-US"/>
          </a:p>
        </p:txBody>
      </p:sp>
    </p:spTree>
    <p:extLst>
      <p:ext uri="{BB962C8B-B14F-4D97-AF65-F5344CB8AC3E}">
        <p14:creationId xmlns:p14="http://schemas.microsoft.com/office/powerpoint/2010/main" val="1940477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and I have access to clean drinking water day and night at the simple turn of a tap BUT worldwide millions of people aren’t as lucky. They continue to rely on water sources like this – ponds, rivers, lakes, puddles…The same water sources that are used by livestock to drink and cool themselves, children bathe and play and women do laundry and collect water for cooking and drinking.</a:t>
            </a:r>
          </a:p>
          <a:p>
            <a:endParaRPr lang="en-US" dirty="0"/>
          </a:p>
          <a:p>
            <a:r>
              <a:rPr lang="en-US" dirty="0"/>
              <a:t>Can you imagine having</a:t>
            </a:r>
            <a:r>
              <a:rPr lang="en-US" baseline="0" dirty="0"/>
              <a:t> to make a choice every day between risking DISEASE and having to be THIRSTY? </a:t>
            </a:r>
            <a:endParaRPr lang="en-US" dirty="0"/>
          </a:p>
          <a:p>
            <a:pPr defTabSz="923002"/>
            <a:endParaRPr lang="en-US" b="1" dirty="0"/>
          </a:p>
        </p:txBody>
      </p:sp>
      <p:sp>
        <p:nvSpPr>
          <p:cNvPr id="4" name="Slide Number Placeholder 3"/>
          <p:cNvSpPr>
            <a:spLocks noGrp="1"/>
          </p:cNvSpPr>
          <p:nvPr>
            <p:ph type="sldNum" sz="quarter" idx="10"/>
          </p:nvPr>
        </p:nvSpPr>
        <p:spPr/>
        <p:txBody>
          <a:bodyPr/>
          <a:lstStyle/>
          <a:p>
            <a:fld id="{62FE9B66-5C81-4BFF-B380-E09CF4D2C114}" type="slidenum">
              <a:rPr lang="en-US" smtClean="0"/>
              <a:pPr/>
              <a:t>4</a:t>
            </a:fld>
            <a:endParaRPr lang="en-US"/>
          </a:p>
        </p:txBody>
      </p:sp>
    </p:spTree>
    <p:extLst>
      <p:ext uri="{BB962C8B-B14F-4D97-AF65-F5344CB8AC3E}">
        <p14:creationId xmlns:p14="http://schemas.microsoft.com/office/powerpoint/2010/main" val="40130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why I</a:t>
            </a:r>
            <a:r>
              <a:rPr lang="en-US" baseline="0" dirty="0"/>
              <a:t> am here today. Talk about your company and what you do.  Talk about CIPH and how its members recognize the importance of preserving water for future generations. They are a part of everything including the toilets and faucets you see as well as the pipes underground etc. </a:t>
            </a:r>
          </a:p>
          <a:p>
            <a:endParaRPr lang="en-US" baseline="0" dirty="0"/>
          </a:p>
          <a:p>
            <a:r>
              <a:rPr lang="en-US" baseline="0" dirty="0"/>
              <a:t>To have a conversation that helps you understand how water is in many ways our most important resource.  To show you what happens when it is nor around and to talk about how we can all do better in terms of respecting its importance. </a:t>
            </a:r>
          </a:p>
          <a:p>
            <a:endParaRPr lang="en-US" baseline="0" dirty="0"/>
          </a:p>
          <a:p>
            <a:r>
              <a:rPr lang="en-US" baseline="0" dirty="0"/>
              <a:t>We are very lucky here in Canada to have lots of clean water – but lots of other people aren’t so lucky.</a:t>
            </a:r>
            <a:endParaRPr lang="en-US" dirty="0"/>
          </a:p>
        </p:txBody>
      </p:sp>
      <p:sp>
        <p:nvSpPr>
          <p:cNvPr id="4" name="Slide Number Placeholder 3"/>
          <p:cNvSpPr>
            <a:spLocks noGrp="1"/>
          </p:cNvSpPr>
          <p:nvPr>
            <p:ph type="sldNum" sz="quarter" idx="10"/>
          </p:nvPr>
        </p:nvSpPr>
        <p:spPr/>
        <p:txBody>
          <a:bodyPr/>
          <a:lstStyle/>
          <a:p>
            <a:fld id="{62FE9B66-5C81-4BFF-B380-E09CF4D2C11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02">
              <a:defRPr/>
            </a:pPr>
            <a:r>
              <a:rPr lang="en-US" dirty="0"/>
              <a:t>Although the global water and sanitation crisis doesn’t make media headlines like war and terror, water kills more people through disease each year than war does through guns, more accurately</a:t>
            </a:r>
            <a:r>
              <a:rPr lang="en-US" baseline="0" dirty="0"/>
              <a:t> lack of clean water and sanitation – so don’t you think more people should be talking about it.</a:t>
            </a:r>
          </a:p>
          <a:p>
            <a:pPr defTabSz="923002">
              <a:defRPr/>
            </a:pPr>
            <a:endParaRPr lang="en-US" baseline="0" dirty="0"/>
          </a:p>
          <a:p>
            <a:pPr defTabSz="923002">
              <a:defRPr/>
            </a:pPr>
            <a:r>
              <a:rPr lang="en-US" baseline="0" dirty="0"/>
              <a:t>You know how you hear on the news about terrible earthquakes, hurricanes, tsunamis and the like. Well the fact is that more </a:t>
            </a:r>
            <a:r>
              <a:rPr lang="en-US" dirty="0"/>
              <a:t>people die of water and sanitation related diseases each year than all the world’s hurricanes, tsunamis and earthquakes combined. </a:t>
            </a:r>
          </a:p>
          <a:p>
            <a:pPr defTabSz="923002">
              <a:defRPr/>
            </a:pPr>
            <a:endParaRPr lang="en-US" dirty="0"/>
          </a:p>
          <a:p>
            <a:pPr defTabSz="923002">
              <a:defRPr/>
            </a:pPr>
            <a:r>
              <a:rPr lang="en-US" dirty="0"/>
              <a:t>Unlike those events something can</a:t>
            </a:r>
            <a:r>
              <a:rPr lang="en-US" baseline="0" dirty="0"/>
              <a:t> be done to make a real difference. </a:t>
            </a:r>
          </a:p>
          <a:p>
            <a:pPr defTabSz="923002">
              <a:defRPr/>
            </a:pPr>
            <a:endParaRPr lang="en-US" baseline="0" dirty="0"/>
          </a:p>
          <a:p>
            <a:pPr defTabSz="923002">
              <a:defRPr/>
            </a:pPr>
            <a:r>
              <a:rPr lang="en-US" baseline="0" dirty="0"/>
              <a:t>All of these figures have gown since last year. </a:t>
            </a:r>
            <a:endParaRPr lang="en-US" dirty="0"/>
          </a:p>
        </p:txBody>
      </p:sp>
      <p:sp>
        <p:nvSpPr>
          <p:cNvPr id="4" name="Slide Number Placeholder 3"/>
          <p:cNvSpPr>
            <a:spLocks noGrp="1"/>
          </p:cNvSpPr>
          <p:nvPr>
            <p:ph type="sldNum" sz="quarter" idx="10"/>
          </p:nvPr>
        </p:nvSpPr>
        <p:spPr/>
        <p:txBody>
          <a:bodyPr/>
          <a:lstStyle/>
          <a:p>
            <a:fld id="{62FE9B66-5C81-4BFF-B380-E09CF4D2C114}" type="slidenum">
              <a:rPr lang="en-US" smtClean="0"/>
              <a:pPr/>
              <a:t>6</a:t>
            </a:fld>
            <a:endParaRPr lang="en-US"/>
          </a:p>
        </p:txBody>
      </p:sp>
    </p:spTree>
    <p:extLst>
      <p:ext uri="{BB962C8B-B14F-4D97-AF65-F5344CB8AC3E}">
        <p14:creationId xmlns:p14="http://schemas.microsoft.com/office/powerpoint/2010/main" val="2814778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a:p>
            <a:pPr marL="0" marR="0" indent="0" algn="l" defTabSz="914400" rtl="0" eaLnBrk="1" fontAlgn="base" latinLnBrk="0" hangingPunct="1">
              <a:lnSpc>
                <a:spcPct val="100000"/>
              </a:lnSpc>
              <a:spcBef>
                <a:spcPts val="0"/>
              </a:spcBef>
              <a:spcAft>
                <a:spcPts val="0"/>
              </a:spcAft>
              <a:buClrTx/>
              <a:buSzTx/>
              <a:buFontTx/>
              <a:buNone/>
              <a:tabLst/>
              <a:defRPr/>
            </a:pPr>
            <a:r>
              <a:rPr lang="en-US" dirty="0">
                <a:latin typeface="Meta Offc" panose="020B0504030101020102" pitchFamily="34" charset="0"/>
                <a:cs typeface="Meta Offc" panose="020B0504030101020102" pitchFamily="34" charset="0"/>
              </a:rPr>
              <a:t>The only good thing about these concerns</a:t>
            </a:r>
            <a:r>
              <a:rPr lang="en-US" baseline="0" dirty="0">
                <a:latin typeface="Meta Offc" panose="020B0504030101020102" pitchFamily="34" charset="0"/>
                <a:cs typeface="Meta Offc" panose="020B0504030101020102" pitchFamily="34" charset="0"/>
              </a:rPr>
              <a:t> is that we know what to do and how to help.</a:t>
            </a:r>
          </a:p>
          <a:p>
            <a:pPr marL="0" marR="0" indent="0" algn="l" defTabSz="914400" rtl="0" eaLnBrk="1" fontAlgn="base" latinLnBrk="0" hangingPunct="1">
              <a:lnSpc>
                <a:spcPct val="100000"/>
              </a:lnSpc>
              <a:spcBef>
                <a:spcPts val="0"/>
              </a:spcBef>
              <a:spcAft>
                <a:spcPts val="0"/>
              </a:spcAft>
              <a:buClrTx/>
              <a:buSzTx/>
              <a:buFontTx/>
              <a:buNone/>
              <a:tabLst/>
              <a:defRPr/>
            </a:pPr>
            <a:endParaRPr lang="en-US" baseline="0" dirty="0">
              <a:latin typeface="Meta Offc" panose="020B0504030101020102" pitchFamily="34" charset="0"/>
              <a:cs typeface="Meta Offc" panose="020B0504030101020102" pitchFamily="34" charset="0"/>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baseline="0" dirty="0">
                <a:latin typeface="Meta Offc" panose="020B0504030101020102" pitchFamily="34" charset="0"/>
                <a:cs typeface="Meta Offc" panose="020B0504030101020102" pitchFamily="34" charset="0"/>
              </a:rPr>
              <a:t>Here at home there are lots of things you can do that will show you understand the importance of water in our lives – work with the kids to make a list. </a:t>
            </a:r>
          </a:p>
          <a:p>
            <a:pPr marL="0" marR="0" indent="0" algn="l" defTabSz="914400" rtl="0" eaLnBrk="1" fontAlgn="base" latinLnBrk="0" hangingPunct="1">
              <a:lnSpc>
                <a:spcPct val="100000"/>
              </a:lnSpc>
              <a:spcBef>
                <a:spcPts val="0"/>
              </a:spcBef>
              <a:spcAft>
                <a:spcPts val="0"/>
              </a:spcAft>
              <a:buClrTx/>
              <a:buSzTx/>
              <a:buFontTx/>
              <a:buNone/>
              <a:tabLst/>
              <a:defRPr/>
            </a:pPr>
            <a:endParaRPr lang="en-US" baseline="0" dirty="0">
              <a:latin typeface="Meta Offc" panose="020B0504030101020102" pitchFamily="34" charset="0"/>
              <a:cs typeface="Meta Offc" panose="020B0504030101020102" pitchFamily="34" charset="0"/>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baseline="0" dirty="0">
                <a:latin typeface="Meta Offc" panose="020B0504030101020102" pitchFamily="34" charset="0"/>
                <a:cs typeface="Meta Offc" panose="020B0504030101020102" pitchFamily="34" charset="0"/>
              </a:rPr>
              <a:t>Also there are many organization out there that make a difference in the parts of the world where these issues are of the highest level of concern. Like </a:t>
            </a:r>
            <a:r>
              <a:rPr lang="en-US" baseline="0" dirty="0" err="1">
                <a:latin typeface="Meta Offc" panose="020B0504030101020102" pitchFamily="34" charset="0"/>
                <a:cs typeface="Meta Offc" panose="020B0504030101020102" pitchFamily="34" charset="0"/>
              </a:rPr>
              <a:t>WaterAid</a:t>
            </a:r>
            <a:r>
              <a:rPr lang="en-US" baseline="0" dirty="0">
                <a:latin typeface="Meta Offc" panose="020B0504030101020102" pitchFamily="34" charset="0"/>
                <a:cs typeface="Meta Offc" panose="020B0504030101020102" pitchFamily="34" charset="0"/>
              </a:rPr>
              <a:t> Canada. They offer fundraising and volunteer opportunities. </a:t>
            </a:r>
            <a:endParaRPr lang="en-US" dirty="0">
              <a:latin typeface="Meta Offc" panose="020B0504030101020102" pitchFamily="34" charset="0"/>
              <a:cs typeface="Meta Offc" panose="020B0504030101020102" pitchFamily="34" charset="0"/>
            </a:endParaRPr>
          </a:p>
          <a:p>
            <a:pPr fontAlgn="base"/>
            <a:endParaRPr lang="en-US" b="1" dirty="0">
              <a:latin typeface="Meta Offc" panose="020B0504030101020102" pitchFamily="34" charset="0"/>
            </a:endParaRPr>
          </a:p>
          <a:p>
            <a:pPr fontAlgn="base"/>
            <a:endParaRPr lang="en-US" b="1" dirty="0">
              <a:latin typeface="Meta Offc" panose="020B0504030101020102" pitchFamily="34" charset="0"/>
            </a:endParaRPr>
          </a:p>
        </p:txBody>
      </p:sp>
      <p:sp>
        <p:nvSpPr>
          <p:cNvPr id="4" name="Slide Number Placeholder 3"/>
          <p:cNvSpPr>
            <a:spLocks noGrp="1"/>
          </p:cNvSpPr>
          <p:nvPr>
            <p:ph type="sldNum" sz="quarter" idx="10"/>
          </p:nvPr>
        </p:nvSpPr>
        <p:spPr/>
        <p:txBody>
          <a:bodyPr/>
          <a:lstStyle/>
          <a:p>
            <a:fld id="{62FE9B66-5C81-4BFF-B380-E09CF4D2C114}" type="slidenum">
              <a:rPr lang="en-US" smtClean="0"/>
              <a:pPr/>
              <a:t>9</a:t>
            </a:fld>
            <a:endParaRPr lang="en-US"/>
          </a:p>
        </p:txBody>
      </p:sp>
    </p:spTree>
    <p:extLst>
      <p:ext uri="{BB962C8B-B14F-4D97-AF65-F5344CB8AC3E}">
        <p14:creationId xmlns:p14="http://schemas.microsoft.com/office/powerpoint/2010/main" val="1539839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Making</a:t>
            </a:r>
            <a:r>
              <a:rPr lang="en-US" baseline="0" dirty="0"/>
              <a:t> a difference can be as simple as </a:t>
            </a:r>
          </a:p>
          <a:p>
            <a:pPr eaLnBrk="1" hangingPunct="1">
              <a:spcBef>
                <a:spcPct val="0"/>
              </a:spcBef>
            </a:pPr>
            <a:endParaRPr lang="en-US" dirty="0"/>
          </a:p>
          <a:p>
            <a:r>
              <a:rPr lang="en-US" b="1" dirty="0"/>
              <a:t>Learn</a:t>
            </a:r>
            <a:r>
              <a:rPr lang="en-US" b="1" baseline="0" dirty="0"/>
              <a:t> more about water and sanitation issues:</a:t>
            </a:r>
            <a:endParaRPr lang="en-US" b="1" dirty="0"/>
          </a:p>
          <a:p>
            <a:pPr marL="337585" indent="-337585">
              <a:buFont typeface="Arial" panose="020B0604020202020204" pitchFamily="34" charset="0"/>
              <a:buChar char="•"/>
            </a:pPr>
            <a:r>
              <a:rPr lang="en-US" dirty="0"/>
              <a:t>(I hope) </a:t>
            </a:r>
            <a:r>
              <a:rPr lang="en-US" i="1" dirty="0"/>
              <a:t>This presentation </a:t>
            </a:r>
            <a:r>
              <a:rPr lang="en-US" dirty="0"/>
              <a:t>gave you a lot of  information and you learned a lot</a:t>
            </a:r>
          </a:p>
          <a:p>
            <a:pPr marL="337585" indent="-337585">
              <a:buFont typeface="Arial" panose="020B0604020202020204" pitchFamily="34" charset="0"/>
              <a:buChar char="•"/>
            </a:pPr>
            <a:r>
              <a:rPr lang="en-US" dirty="0"/>
              <a:t>Online:</a:t>
            </a:r>
            <a:r>
              <a:rPr lang="en-US" baseline="0" dirty="0"/>
              <a:t> www.wateraidcanada.com </a:t>
            </a:r>
          </a:p>
          <a:p>
            <a:pPr marL="337585" indent="-337585">
              <a:buFont typeface="Arial" panose="020B0604020202020204" pitchFamily="34" charset="0"/>
              <a:buChar char="•"/>
            </a:pPr>
            <a:r>
              <a:rPr lang="en-US" b="0" baseline="0" dirty="0"/>
              <a:t>Follow WaterAid on Facebook, Twitter, </a:t>
            </a:r>
            <a:r>
              <a:rPr lang="en-US" b="0" baseline="0" dirty="0" err="1"/>
              <a:t>Youtube</a:t>
            </a:r>
            <a:r>
              <a:rPr lang="en-US" b="0" baseline="0" dirty="0"/>
              <a:t> and Instagram</a:t>
            </a:r>
          </a:p>
          <a:p>
            <a:pPr marL="337585" indent="-337585">
              <a:buAutoNum type="arabicPeriod"/>
            </a:pPr>
            <a:endParaRPr lang="en-US" b="0" baseline="0" dirty="0"/>
          </a:p>
          <a:p>
            <a:r>
              <a:rPr lang="en-US" b="1" baseline="0" dirty="0"/>
              <a:t>Educate others about the issue:</a:t>
            </a:r>
          </a:p>
          <a:p>
            <a:pPr marL="337585" indent="-337585">
              <a:buFont typeface="Arial" panose="020B0604020202020204" pitchFamily="34" charset="0"/>
              <a:buChar char="•"/>
            </a:pPr>
            <a:r>
              <a:rPr lang="en-US" dirty="0"/>
              <a:t>Go home and tell your brothers and sisters about what you learned</a:t>
            </a:r>
          </a:p>
          <a:p>
            <a:pPr marL="337585" indent="-337585">
              <a:buFont typeface="Arial" panose="020B0604020202020204" pitchFamily="34" charset="0"/>
              <a:buChar char="•"/>
            </a:pPr>
            <a:r>
              <a:rPr lang="en-US" dirty="0"/>
              <a:t>Share what you learned with friends who might not have seen this presentation</a:t>
            </a:r>
          </a:p>
          <a:p>
            <a:pPr marL="337585" indent="-337585">
              <a:buFont typeface="Arial" panose="020B0604020202020204" pitchFamily="34" charset="0"/>
              <a:buChar char="•"/>
            </a:pPr>
            <a:r>
              <a:rPr lang="en-US" dirty="0"/>
              <a:t>Talk to your parents and ask them what they think about </a:t>
            </a:r>
          </a:p>
          <a:p>
            <a:pPr marL="337585" indent="-337585">
              <a:buAutoNum type="arabicPeriod"/>
            </a:pPr>
            <a:endParaRPr lang="en-US" b="1" dirty="0"/>
          </a:p>
          <a:p>
            <a:r>
              <a:rPr lang="en-US" b="1" dirty="0"/>
              <a:t>Advocate</a:t>
            </a:r>
            <a:r>
              <a:rPr lang="en-US" b="1" baseline="0" dirty="0"/>
              <a:t> for change:</a:t>
            </a:r>
          </a:p>
          <a:p>
            <a:pPr marL="225057" indent="-225057" defTabSz="900227">
              <a:buFont typeface="Arial" panose="020B0604020202020204" pitchFamily="34" charset="0"/>
              <a:buChar char="•"/>
              <a:defRPr/>
            </a:pPr>
            <a:r>
              <a:rPr lang="en-US" dirty="0"/>
              <a:t>By getting involved, volunteering, writing to your members of parliament</a:t>
            </a:r>
          </a:p>
          <a:p>
            <a:pPr marL="225057" indent="-225057" defTabSz="900227">
              <a:buFontTx/>
              <a:buAutoNum type="arabicPeriod"/>
              <a:defRPr/>
            </a:pPr>
            <a:endParaRPr lang="en-US" dirty="0"/>
          </a:p>
          <a:p>
            <a:pPr defTabSz="900227">
              <a:defRPr/>
            </a:pPr>
            <a:r>
              <a:rPr lang="en-US" b="1" dirty="0"/>
              <a:t>Donate</a:t>
            </a:r>
            <a:r>
              <a:rPr lang="en-US" b="1" baseline="0" dirty="0"/>
              <a:t> to help fund projects</a:t>
            </a:r>
            <a:endParaRPr lang="en-US" b="1" dirty="0"/>
          </a:p>
          <a:p>
            <a:pPr marL="168793" indent="-168793" defTabSz="900227">
              <a:buFont typeface="Arial" panose="020B0604020202020204" pitchFamily="34" charset="0"/>
              <a:buChar char="•"/>
              <a:defRPr/>
            </a:pPr>
            <a:r>
              <a:rPr lang="en-US" dirty="0"/>
              <a:t>Participate in</a:t>
            </a:r>
            <a:r>
              <a:rPr lang="en-US" baseline="0" dirty="0"/>
              <a:t> WaterAid Canada’s School by School challenge, help bring clean water and basic sanitation to kids your age!</a:t>
            </a:r>
            <a:endParaRPr lang="en-US" dirty="0"/>
          </a:p>
          <a:p>
            <a:pPr marL="168793" indent="-168793" defTabSz="900227">
              <a:buFont typeface="Arial" panose="020B0604020202020204" pitchFamily="34" charset="0"/>
              <a:buChar char="•"/>
              <a:defRPr/>
            </a:pPr>
            <a:endParaRPr lang="en-US" dirty="0"/>
          </a:p>
          <a:p>
            <a:endParaRPr lang="en-US" b="1" dirty="0"/>
          </a:p>
        </p:txBody>
      </p:sp>
      <p:sp>
        <p:nvSpPr>
          <p:cNvPr id="4" name="Slide Number Placeholder 3"/>
          <p:cNvSpPr>
            <a:spLocks noGrp="1"/>
          </p:cNvSpPr>
          <p:nvPr>
            <p:ph type="sldNum" sz="quarter" idx="10"/>
          </p:nvPr>
        </p:nvSpPr>
        <p:spPr/>
        <p:txBody>
          <a:bodyPr/>
          <a:lstStyle/>
          <a:p>
            <a:fld id="{62FE9B66-5C81-4BFF-B380-E09CF4D2C114}" type="slidenum">
              <a:rPr lang="en-US" smtClean="0"/>
              <a:pPr/>
              <a:t>10</a:t>
            </a:fld>
            <a:endParaRPr lang="en-US"/>
          </a:p>
        </p:txBody>
      </p:sp>
    </p:spTree>
    <p:extLst>
      <p:ext uri="{BB962C8B-B14F-4D97-AF65-F5344CB8AC3E}">
        <p14:creationId xmlns:p14="http://schemas.microsoft.com/office/powerpoint/2010/main" val="1947035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solidFill>
                  <a:srgbClr val="7030A0"/>
                </a:solidFill>
              </a:rPr>
              <a:t>It should finish with a statement about World Plumbing Day….</a:t>
            </a:r>
          </a:p>
          <a:p>
            <a:pPr eaLnBrk="1" hangingPunct="1">
              <a:spcBef>
                <a:spcPct val="0"/>
              </a:spcBef>
            </a:pPr>
            <a:endParaRPr lang="en-US" dirty="0"/>
          </a:p>
          <a:p>
            <a:r>
              <a:rPr lang="en-US" dirty="0"/>
              <a:t>The thing about the global water and sanitation crisis is that it doesn’t require high tech solutions or new discoveries. </a:t>
            </a:r>
          </a:p>
          <a:p>
            <a:endParaRPr lang="en-US" dirty="0"/>
          </a:p>
          <a:p>
            <a:r>
              <a:rPr lang="en-US" dirty="0"/>
              <a:t>It is entirely possible for us to ensure that everybody, everywhere on earth has access to clean water. There is enough water to go around, more than enough money in the world, more than enough knowledge, what we need is </a:t>
            </a:r>
            <a:r>
              <a:rPr lang="en-US" i="1" dirty="0"/>
              <a:t>more than enough</a:t>
            </a:r>
            <a:r>
              <a:rPr lang="en-US" dirty="0"/>
              <a:t> people deciding that this is something that they care about! </a:t>
            </a:r>
          </a:p>
          <a:p>
            <a:endParaRPr lang="en-US" dirty="0"/>
          </a:p>
          <a:p>
            <a:pPr eaLnBrk="1" hangingPunct="1">
              <a:spcBef>
                <a:spcPct val="0"/>
              </a:spcBef>
            </a:pPr>
            <a:endParaRPr lang="en-US" dirty="0"/>
          </a:p>
          <a:p>
            <a:endParaRPr lang="en-US" b="1" dirty="0"/>
          </a:p>
        </p:txBody>
      </p:sp>
      <p:sp>
        <p:nvSpPr>
          <p:cNvPr id="4" name="Slide Number Placeholder 3"/>
          <p:cNvSpPr>
            <a:spLocks noGrp="1"/>
          </p:cNvSpPr>
          <p:nvPr>
            <p:ph type="sldNum" sz="quarter" idx="10"/>
          </p:nvPr>
        </p:nvSpPr>
        <p:spPr/>
        <p:txBody>
          <a:bodyPr/>
          <a:lstStyle/>
          <a:p>
            <a:fld id="{62FE9B66-5C81-4BFF-B380-E09CF4D2C114}" type="slidenum">
              <a:rPr lang="en-US" smtClean="0"/>
              <a:pPr/>
              <a:t>11</a:t>
            </a:fld>
            <a:endParaRPr lang="en-US"/>
          </a:p>
        </p:txBody>
      </p:sp>
    </p:spTree>
    <p:extLst>
      <p:ext uri="{BB962C8B-B14F-4D97-AF65-F5344CB8AC3E}">
        <p14:creationId xmlns:p14="http://schemas.microsoft.com/office/powerpoint/2010/main" val="3350240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F1EA6D-C6E9-45B1-9B04-F52655401572}" type="datetimeFigureOut">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6B54A-E135-4833-BD7B-262BA6E33902}" type="slidenum">
              <a:rPr lang="en-US" smtClean="0"/>
              <a:pPr/>
              <a:t>‹#›</a:t>
            </a:fld>
            <a:endParaRPr lang="en-US"/>
          </a:p>
        </p:txBody>
      </p:sp>
    </p:spTree>
    <p:extLst>
      <p:ext uri="{BB962C8B-B14F-4D97-AF65-F5344CB8AC3E}">
        <p14:creationId xmlns:p14="http://schemas.microsoft.com/office/powerpoint/2010/main" val="119123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F1EA6D-C6E9-45B1-9B04-F52655401572}" type="datetimeFigureOut">
              <a:rPr lang="en-US" smtClean="0"/>
              <a:pPr/>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96B54A-E135-4833-BD7B-262BA6E33902}" type="slidenum">
              <a:rPr lang="en-US" smtClean="0"/>
              <a:pPr/>
              <a:t>‹#›</a:t>
            </a:fld>
            <a:endParaRPr lang="en-US"/>
          </a:p>
        </p:txBody>
      </p:sp>
    </p:spTree>
    <p:extLst>
      <p:ext uri="{BB962C8B-B14F-4D97-AF65-F5344CB8AC3E}">
        <p14:creationId xmlns:p14="http://schemas.microsoft.com/office/powerpoint/2010/main" val="2662262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F1EA6D-C6E9-45B1-9B04-F52655401572}" type="datetimeFigureOut">
              <a:rPr lang="en-US" smtClean="0"/>
              <a:pPr/>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96B54A-E135-4833-BD7B-262BA6E33902}" type="slidenum">
              <a:rPr lang="en-US" smtClean="0"/>
              <a:pPr/>
              <a:t>‹#›</a:t>
            </a:fld>
            <a:endParaRPr lang="en-US"/>
          </a:p>
        </p:txBody>
      </p:sp>
    </p:spTree>
    <p:extLst>
      <p:ext uri="{BB962C8B-B14F-4D97-AF65-F5344CB8AC3E}">
        <p14:creationId xmlns:p14="http://schemas.microsoft.com/office/powerpoint/2010/main" val="207819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F1EA6D-C6E9-45B1-9B04-F52655401572}" type="datetimeFigureOut">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6B54A-E135-4833-BD7B-262BA6E33902}" type="slidenum">
              <a:rPr lang="en-US" smtClean="0"/>
              <a:pPr/>
              <a:t>‹#›</a:t>
            </a:fld>
            <a:endParaRPr lang="en-US"/>
          </a:p>
        </p:txBody>
      </p:sp>
    </p:spTree>
    <p:extLst>
      <p:ext uri="{BB962C8B-B14F-4D97-AF65-F5344CB8AC3E}">
        <p14:creationId xmlns:p14="http://schemas.microsoft.com/office/powerpoint/2010/main" val="442576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F1EA6D-C6E9-45B1-9B04-F52655401572}" type="datetimeFigureOut">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6B54A-E135-4833-BD7B-262BA6E33902}" type="slidenum">
              <a:rPr lang="en-US" smtClean="0"/>
              <a:pPr/>
              <a:t>‹#›</a:t>
            </a:fld>
            <a:endParaRPr lang="en-US"/>
          </a:p>
        </p:txBody>
      </p:sp>
    </p:spTree>
    <p:extLst>
      <p:ext uri="{BB962C8B-B14F-4D97-AF65-F5344CB8AC3E}">
        <p14:creationId xmlns:p14="http://schemas.microsoft.com/office/powerpoint/2010/main" val="135884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6F1EA6D-C6E9-45B1-9B04-F52655401572}" type="datetimeFigureOut">
              <a:rPr lang="en-US" smtClean="0"/>
              <a:pPr/>
              <a:t>3/2/2018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E96B54A-E135-4833-BD7B-262BA6E33902}" type="slidenum">
              <a:rPr lang="en-US" smtClean="0"/>
              <a:pPr/>
              <a:t>‹#›</a:t>
            </a:fld>
            <a:endParaRPr lang="en-US"/>
          </a:p>
        </p:txBody>
      </p:sp>
    </p:spTree>
    <p:extLst>
      <p:ext uri="{BB962C8B-B14F-4D97-AF65-F5344CB8AC3E}">
        <p14:creationId xmlns:p14="http://schemas.microsoft.com/office/powerpoint/2010/main" val="835240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6F1EA6D-C6E9-45B1-9B04-F52655401572}" type="datetimeFigureOut">
              <a:rPr lang="en-US" smtClean="0"/>
              <a:pPr/>
              <a:t>3/2/2018</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8E96B54A-E135-4833-BD7B-262BA6E33902}" type="slidenum">
              <a:rPr lang="en-US" smtClean="0"/>
              <a:pPr/>
              <a:t>‹#›</a:t>
            </a:fld>
            <a:endParaRPr lang="en-US"/>
          </a:p>
        </p:txBody>
      </p:sp>
    </p:spTree>
    <p:extLst>
      <p:ext uri="{BB962C8B-B14F-4D97-AF65-F5344CB8AC3E}">
        <p14:creationId xmlns:p14="http://schemas.microsoft.com/office/powerpoint/2010/main" val="139413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6F1EA6D-C6E9-45B1-9B04-F52655401572}" type="datetimeFigureOut">
              <a:rPr lang="en-US" smtClean="0"/>
              <a:pPr/>
              <a:t>3/2/2018</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8E96B54A-E135-4833-BD7B-262BA6E33902}" type="slidenum">
              <a:rPr lang="en-US" smtClean="0"/>
              <a:pPr/>
              <a:t>‹#›</a:t>
            </a:fld>
            <a:endParaRPr lang="en-US"/>
          </a:p>
        </p:txBody>
      </p:sp>
    </p:spTree>
    <p:extLst>
      <p:ext uri="{BB962C8B-B14F-4D97-AF65-F5344CB8AC3E}">
        <p14:creationId xmlns:p14="http://schemas.microsoft.com/office/powerpoint/2010/main" val="239872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6F1EA6D-C6E9-45B1-9B04-F52655401572}" type="datetimeFigureOut">
              <a:rPr lang="en-US" smtClean="0"/>
              <a:pPr/>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6B54A-E135-4833-BD7B-262BA6E33902}" type="slidenum">
              <a:rPr lang="en-US" smtClean="0"/>
              <a:pPr/>
              <a:t>‹#›</a:t>
            </a:fld>
            <a:endParaRPr lang="en-US"/>
          </a:p>
        </p:txBody>
      </p:sp>
    </p:spTree>
    <p:extLst>
      <p:ext uri="{BB962C8B-B14F-4D97-AF65-F5344CB8AC3E}">
        <p14:creationId xmlns:p14="http://schemas.microsoft.com/office/powerpoint/2010/main" val="3965354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6F1EA6D-C6E9-45B1-9B04-F52655401572}" type="datetimeFigureOut">
              <a:rPr lang="en-US" smtClean="0"/>
              <a:pPr/>
              <a:t>3/2/2018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E96B54A-E135-4833-BD7B-262BA6E33902}" type="slidenum">
              <a:rPr lang="en-US" smtClean="0"/>
              <a:pPr/>
              <a:t>‹#›</a:t>
            </a:fld>
            <a:endParaRPr lang="en-US"/>
          </a:p>
        </p:txBody>
      </p:sp>
    </p:spTree>
    <p:extLst>
      <p:ext uri="{BB962C8B-B14F-4D97-AF65-F5344CB8AC3E}">
        <p14:creationId xmlns:p14="http://schemas.microsoft.com/office/powerpoint/2010/main" val="398445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6F1EA6D-C6E9-45B1-9B04-F52655401572}" type="datetimeFigureOut">
              <a:rPr lang="en-US" smtClean="0"/>
              <a:pPr/>
              <a:t>3/2/2018</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8E96B54A-E135-4833-BD7B-262BA6E33902}" type="slidenum">
              <a:rPr lang="en-US" smtClean="0"/>
              <a:pPr/>
              <a:t>‹#›</a:t>
            </a:fld>
            <a:endParaRPr lang="en-US"/>
          </a:p>
        </p:txBody>
      </p:sp>
    </p:spTree>
    <p:extLst>
      <p:ext uri="{BB962C8B-B14F-4D97-AF65-F5344CB8AC3E}">
        <p14:creationId xmlns:p14="http://schemas.microsoft.com/office/powerpoint/2010/main" val="4233132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46F1EA6D-C6E9-45B1-9B04-F52655401572}" type="datetimeFigureOut">
              <a:rPr lang="en-US" smtClean="0"/>
              <a:pPr/>
              <a:t>3/2/2018</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8E96B54A-E135-4833-BD7B-262BA6E33902}" type="slidenum">
              <a:rPr lang="en-US" smtClean="0"/>
              <a:pPr/>
              <a:t>‹#›</a:t>
            </a:fld>
            <a:endParaRPr lang="en-US"/>
          </a:p>
        </p:txBody>
      </p:sp>
    </p:spTree>
    <p:extLst>
      <p:ext uri="{BB962C8B-B14F-4D97-AF65-F5344CB8AC3E}">
        <p14:creationId xmlns:p14="http://schemas.microsoft.com/office/powerpoint/2010/main" val="280877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290944" y="6172200"/>
            <a:ext cx="2258823" cy="369332"/>
          </a:xfrm>
          <a:prstGeom prst="rect">
            <a:avLst/>
          </a:prstGeom>
          <a:noFill/>
        </p:spPr>
        <p:txBody>
          <a:bodyPr wrap="none" rtlCol="0">
            <a:spAutoFit/>
          </a:bodyPr>
          <a:lstStyle/>
          <a:p>
            <a:r>
              <a:rPr lang="en-US" dirty="0">
                <a:solidFill>
                  <a:schemeClr val="bg1"/>
                </a:solidFill>
                <a:latin typeface="Meta Offc" panose="020B0504030101020102" pitchFamily="34" charset="0"/>
                <a:cs typeface="Meta Offc" panose="020B0504030101020102" pitchFamily="34" charset="0"/>
              </a:rPr>
              <a:t>wateraidcanada.com</a:t>
            </a:r>
          </a:p>
        </p:txBody>
      </p:sp>
      <p:pic>
        <p:nvPicPr>
          <p:cNvPr id="1028" name="Picture 4" descr="http://www.iapmonline.org/PublishingImages/logo_WPC.jpg"/>
          <p:cNvPicPr>
            <a:picLocks noChangeAspect="1" noChangeArrowheads="1"/>
          </p:cNvPicPr>
          <p:nvPr/>
        </p:nvPicPr>
        <p:blipFill>
          <a:blip r:embed="rId3" cstate="print"/>
          <a:srcRect/>
          <a:stretch>
            <a:fillRect/>
          </a:stretch>
        </p:blipFill>
        <p:spPr bwMode="auto">
          <a:xfrm>
            <a:off x="5117571" y="5579059"/>
            <a:ext cx="1066800" cy="1186282"/>
          </a:xfrm>
          <a:prstGeom prst="rect">
            <a:avLst/>
          </a:prstGeom>
          <a:noFill/>
        </p:spPr>
      </p:pic>
      <p:pic>
        <p:nvPicPr>
          <p:cNvPr id="13" name="Picture 12" descr="CIPH-LOGO-Colour-(ENG) - jpeg.jpg"/>
          <p:cNvPicPr>
            <a:picLocks noChangeAspect="1"/>
          </p:cNvPicPr>
          <p:nvPr/>
        </p:nvPicPr>
        <p:blipFill>
          <a:blip r:embed="rId4" cstate="print"/>
          <a:stretch>
            <a:fillRect/>
          </a:stretch>
        </p:blipFill>
        <p:spPr>
          <a:xfrm>
            <a:off x="4992855" y="4143081"/>
            <a:ext cx="1316232" cy="1371600"/>
          </a:xfrm>
          <a:prstGeom prst="rect">
            <a:avLst/>
          </a:prstGeom>
        </p:spPr>
      </p:pic>
      <p:pic>
        <p:nvPicPr>
          <p:cNvPr id="8" name="Picture 7" descr="WPD 2017 logo.jpg"/>
          <p:cNvPicPr>
            <a:picLocks noChangeAspect="1"/>
          </p:cNvPicPr>
          <p:nvPr/>
        </p:nvPicPr>
        <p:blipFill>
          <a:blip r:embed="rId5" cstate="print"/>
          <a:stretch>
            <a:fillRect/>
          </a:stretch>
        </p:blipFill>
        <p:spPr>
          <a:xfrm>
            <a:off x="2971800" y="1676400"/>
            <a:ext cx="5466008" cy="2217638"/>
          </a:xfrm>
          <a:prstGeom prst="rect">
            <a:avLst/>
          </a:prstGeom>
        </p:spPr>
      </p:pic>
    </p:spTree>
    <p:extLst>
      <p:ext uri="{BB962C8B-B14F-4D97-AF65-F5344CB8AC3E}">
        <p14:creationId xmlns:p14="http://schemas.microsoft.com/office/powerpoint/2010/main" val="734039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6EEAC6-011F-4499-ACFF-2FDC742DB0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6970F14D-B6E6-40EA-96B4-4E18D0CF9D8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3577A01-3DD8-4E33-BEE1-3065F7E6FB2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95" r="18869" b="3"/>
          <a:stretch/>
        </p:blipFill>
        <p:spPr>
          <a:xfrm>
            <a:off x="5658774" y="759599"/>
            <a:ext cx="2833714" cy="5330650"/>
          </a:xfrm>
          <a:prstGeom prst="rect">
            <a:avLst/>
          </a:prstGeom>
        </p:spPr>
      </p:pic>
      <p:sp>
        <p:nvSpPr>
          <p:cNvPr id="4" name="TextBox 3"/>
          <p:cNvSpPr txBox="1"/>
          <p:nvPr/>
        </p:nvSpPr>
        <p:spPr>
          <a:xfrm>
            <a:off x="216936" y="1123837"/>
            <a:ext cx="4838332" cy="125546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spc="-60">
                <a:solidFill>
                  <a:srgbClr val="FFFFFF"/>
                </a:solidFill>
                <a:latin typeface="+mj-lt"/>
                <a:ea typeface="+mj-ea"/>
                <a:cs typeface="+mj-cs"/>
              </a:rPr>
              <a:t>Think about</a:t>
            </a:r>
          </a:p>
        </p:txBody>
      </p:sp>
      <p:sp>
        <p:nvSpPr>
          <p:cNvPr id="6" name="TextBox 5"/>
          <p:cNvSpPr txBox="1"/>
          <p:nvPr/>
        </p:nvSpPr>
        <p:spPr>
          <a:xfrm>
            <a:off x="216936" y="2510395"/>
            <a:ext cx="4838331" cy="3274586"/>
          </a:xfrm>
          <a:prstGeom prst="rect">
            <a:avLst/>
          </a:prstGeom>
        </p:spPr>
        <p:txBody>
          <a:bodyPr vert="horz" lIns="91440" tIns="45720" rIns="91440" bIns="45720" rtlCol="0" anchor="t">
            <a:normAutofit lnSpcReduction="10000"/>
          </a:bodyPr>
          <a:lstStyle/>
          <a:p>
            <a:pPr defTabSz="914400">
              <a:lnSpc>
                <a:spcPct val="90000"/>
              </a:lnSpc>
              <a:spcAft>
                <a:spcPts val="600"/>
              </a:spcAft>
              <a:buClr>
                <a:schemeClr val="accent1"/>
              </a:buClr>
            </a:pPr>
            <a:r>
              <a:rPr lang="en-US" sz="4000" dirty="0">
                <a:solidFill>
                  <a:srgbClr val="FFFFFF"/>
                </a:solidFill>
              </a:rPr>
              <a:t>L</a:t>
            </a:r>
            <a:r>
              <a:rPr lang="en-US" sz="3200" dirty="0">
                <a:solidFill>
                  <a:srgbClr val="FFFFFF"/>
                </a:solidFill>
              </a:rPr>
              <a:t>earn more about water and sanitation issues</a:t>
            </a:r>
            <a:br>
              <a:rPr lang="en-US" sz="3200" dirty="0">
                <a:solidFill>
                  <a:srgbClr val="FFFFFF"/>
                </a:solidFill>
              </a:rPr>
            </a:br>
            <a:r>
              <a:rPr lang="en-US" sz="4000" dirty="0">
                <a:solidFill>
                  <a:srgbClr val="FFFFFF"/>
                </a:solidFill>
              </a:rPr>
              <a:t>E</a:t>
            </a:r>
            <a:r>
              <a:rPr lang="en-US" sz="3200" dirty="0">
                <a:solidFill>
                  <a:srgbClr val="FFFFFF"/>
                </a:solidFill>
              </a:rPr>
              <a:t>ducate others about the issue</a:t>
            </a:r>
            <a:br>
              <a:rPr lang="en-US" sz="3200" dirty="0">
                <a:solidFill>
                  <a:srgbClr val="FFFFFF"/>
                </a:solidFill>
              </a:rPr>
            </a:br>
            <a:r>
              <a:rPr lang="en-US" sz="4000" dirty="0">
                <a:solidFill>
                  <a:srgbClr val="FFFFFF"/>
                </a:solidFill>
              </a:rPr>
              <a:t>A</a:t>
            </a:r>
            <a:r>
              <a:rPr lang="en-US" sz="3200" dirty="0">
                <a:solidFill>
                  <a:srgbClr val="FFFFFF"/>
                </a:solidFill>
              </a:rPr>
              <a:t>dvocate for change</a:t>
            </a:r>
            <a:br>
              <a:rPr lang="en-US" sz="3200" dirty="0">
                <a:solidFill>
                  <a:srgbClr val="FFFFFF"/>
                </a:solidFill>
              </a:rPr>
            </a:br>
            <a:r>
              <a:rPr lang="en-US" sz="4000" dirty="0">
                <a:solidFill>
                  <a:srgbClr val="FFFFFF"/>
                </a:solidFill>
              </a:rPr>
              <a:t>D</a:t>
            </a:r>
            <a:r>
              <a:rPr lang="en-US" sz="3200" dirty="0">
                <a:solidFill>
                  <a:srgbClr val="FFFFFF"/>
                </a:solidFill>
              </a:rPr>
              <a:t>onate to help fund projects</a:t>
            </a:r>
          </a:p>
        </p:txBody>
      </p:sp>
    </p:spTree>
    <p:extLst>
      <p:ext uri="{BB962C8B-B14F-4D97-AF65-F5344CB8AC3E}">
        <p14:creationId xmlns:p14="http://schemas.microsoft.com/office/powerpoint/2010/main" val="3016301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http://javesca.com/wp-content/uploads/2014/06/Make-A-Difference1.jpg"/>
          <p:cNvPicPr>
            <a:picLocks noChangeAspect="1" noChangeArrowheads="1"/>
          </p:cNvPicPr>
          <p:nvPr/>
        </p:nvPicPr>
        <p:blipFill rotWithShape="1">
          <a:blip r:embed="rId3" cstate="print"/>
          <a:srcRect r="10999" b="-1"/>
          <a:stretch/>
        </p:blipFill>
        <p:spPr bwMode="auto">
          <a:xfrm>
            <a:off x="20" y="10"/>
            <a:ext cx="9143980" cy="6857990"/>
          </a:xfrm>
          <a:prstGeom prst="rect">
            <a:avLst/>
          </a:prstGeom>
          <a:noFill/>
        </p:spPr>
      </p:pic>
    </p:spTree>
    <p:extLst>
      <p:ext uri="{BB962C8B-B14F-4D97-AF65-F5344CB8AC3E}">
        <p14:creationId xmlns:p14="http://schemas.microsoft.com/office/powerpoint/2010/main" val="3930440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2171700" y="4860925"/>
            <a:ext cx="990600" cy="1019175"/>
          </a:xfrm>
          <a:prstGeom prst="rect">
            <a:avLst/>
          </a:prstGeom>
        </p:spPr>
      </p:pic>
      <p:pic>
        <p:nvPicPr>
          <p:cNvPr id="10" name="Picture 9"/>
          <p:cNvPicPr>
            <a:picLocks noChangeAspect="1"/>
          </p:cNvPicPr>
          <p:nvPr/>
        </p:nvPicPr>
        <p:blipFill>
          <a:blip r:embed="rId4" cstate="print"/>
          <a:stretch>
            <a:fillRect/>
          </a:stretch>
        </p:blipFill>
        <p:spPr>
          <a:xfrm>
            <a:off x="5334000" y="4759043"/>
            <a:ext cx="1095375" cy="1123950"/>
          </a:xfrm>
          <a:prstGeom prst="rect">
            <a:avLst/>
          </a:prstGeom>
        </p:spPr>
      </p:pic>
      <p:sp>
        <p:nvSpPr>
          <p:cNvPr id="12" name="TextBox 11"/>
          <p:cNvSpPr txBox="1"/>
          <p:nvPr/>
        </p:nvSpPr>
        <p:spPr>
          <a:xfrm>
            <a:off x="3128962" y="5370512"/>
            <a:ext cx="1767407" cy="369332"/>
          </a:xfrm>
          <a:prstGeom prst="rect">
            <a:avLst/>
          </a:prstGeom>
          <a:noFill/>
        </p:spPr>
        <p:txBody>
          <a:bodyPr wrap="none" rtlCol="0">
            <a:spAutoFit/>
          </a:bodyPr>
          <a:lstStyle/>
          <a:p>
            <a:r>
              <a:rPr lang="en-US" dirty="0">
                <a:solidFill>
                  <a:srgbClr val="0092D2"/>
                </a:solidFill>
              </a:rPr>
              <a:t>/</a:t>
            </a:r>
            <a:r>
              <a:rPr lang="en-US" dirty="0" err="1">
                <a:solidFill>
                  <a:srgbClr val="0092D2"/>
                </a:solidFill>
              </a:rPr>
              <a:t>wateraidcanada</a:t>
            </a:r>
            <a:endParaRPr lang="en-US" dirty="0">
              <a:solidFill>
                <a:srgbClr val="0092D2"/>
              </a:solidFill>
            </a:endParaRPr>
          </a:p>
        </p:txBody>
      </p:sp>
      <p:sp>
        <p:nvSpPr>
          <p:cNvPr id="13" name="TextBox 12"/>
          <p:cNvSpPr txBox="1"/>
          <p:nvPr/>
        </p:nvSpPr>
        <p:spPr>
          <a:xfrm>
            <a:off x="6248960" y="5364718"/>
            <a:ext cx="1767407" cy="369332"/>
          </a:xfrm>
          <a:prstGeom prst="rect">
            <a:avLst/>
          </a:prstGeom>
          <a:noFill/>
        </p:spPr>
        <p:txBody>
          <a:bodyPr wrap="none" rtlCol="0">
            <a:spAutoFit/>
          </a:bodyPr>
          <a:lstStyle/>
          <a:p>
            <a:r>
              <a:rPr lang="en-US" dirty="0">
                <a:solidFill>
                  <a:srgbClr val="0092D2"/>
                </a:solidFill>
              </a:rPr>
              <a:t>/</a:t>
            </a:r>
            <a:r>
              <a:rPr lang="en-US" dirty="0" err="1">
                <a:solidFill>
                  <a:srgbClr val="0092D2"/>
                </a:solidFill>
              </a:rPr>
              <a:t>wateraidcanada</a:t>
            </a:r>
            <a:endParaRPr lang="en-US" dirty="0">
              <a:solidFill>
                <a:srgbClr val="0092D2"/>
              </a:solidFill>
            </a:endParaRPr>
          </a:p>
        </p:txBody>
      </p:sp>
      <p:pic>
        <p:nvPicPr>
          <p:cNvPr id="5122" name="Picture 2" descr="http://www.whistlerwag.com/wp-content/uploads/2015/03/thank-you-clothesline-752x483.jpg"/>
          <p:cNvPicPr>
            <a:picLocks noChangeAspect="1" noChangeArrowheads="1"/>
          </p:cNvPicPr>
          <p:nvPr/>
        </p:nvPicPr>
        <p:blipFill>
          <a:blip r:embed="rId5" cstate="print"/>
          <a:srcRect/>
          <a:stretch>
            <a:fillRect/>
          </a:stretch>
        </p:blipFill>
        <p:spPr bwMode="auto">
          <a:xfrm>
            <a:off x="0" y="76200"/>
            <a:ext cx="9144000" cy="5873076"/>
          </a:xfrm>
          <a:prstGeom prst="rect">
            <a:avLst/>
          </a:prstGeom>
          <a:noFill/>
        </p:spPr>
      </p:pic>
    </p:spTree>
    <p:extLst>
      <p:ext uri="{BB962C8B-B14F-4D97-AF65-F5344CB8AC3E}">
        <p14:creationId xmlns:p14="http://schemas.microsoft.com/office/powerpoint/2010/main" val="223944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52400"/>
            <a:ext cx="7620000" cy="584775"/>
          </a:xfrm>
          <a:prstGeom prst="rect">
            <a:avLst/>
          </a:prstGeom>
          <a:noFill/>
        </p:spPr>
        <p:txBody>
          <a:bodyPr wrap="square" rtlCol="0">
            <a:spAutoFit/>
          </a:bodyPr>
          <a:lstStyle/>
          <a:p>
            <a:r>
              <a:rPr lang="en-US" sz="3200" b="1" dirty="0">
                <a:solidFill>
                  <a:srgbClr val="00B0F0"/>
                </a:solidFill>
                <a:latin typeface="Meta Offc" panose="020B0504030101020102" pitchFamily="34" charset="0"/>
                <a:cs typeface="Meta Offc" panose="020B0504030101020102" pitchFamily="34" charset="0"/>
              </a:rPr>
              <a:t>Why is WATER so IMPORTANT</a:t>
            </a:r>
          </a:p>
        </p:txBody>
      </p:sp>
      <p:sp>
        <p:nvSpPr>
          <p:cNvPr id="15" name="TextBox 14"/>
          <p:cNvSpPr txBox="1"/>
          <p:nvPr/>
        </p:nvSpPr>
        <p:spPr>
          <a:xfrm>
            <a:off x="6578357" y="1828800"/>
            <a:ext cx="1491883"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PLAY! </a:t>
            </a:r>
          </a:p>
        </p:txBody>
      </p:sp>
      <p:sp>
        <p:nvSpPr>
          <p:cNvPr id="13" name="TextBox 12"/>
          <p:cNvSpPr txBox="1"/>
          <p:nvPr/>
        </p:nvSpPr>
        <p:spPr>
          <a:xfrm>
            <a:off x="493486" y="1447800"/>
            <a:ext cx="4724400" cy="5201424"/>
          </a:xfrm>
          <a:prstGeom prst="rect">
            <a:avLst/>
          </a:prstGeom>
          <a:noFill/>
        </p:spPr>
        <p:txBody>
          <a:bodyPr wrap="square" rtlCol="0">
            <a:spAutoFit/>
          </a:bodyPr>
          <a:lstStyle/>
          <a:p>
            <a:r>
              <a:rPr lang="en-US" sz="3200" dirty="0"/>
              <a:t>There are more than 7 billion people on the planet and they each need water for:</a:t>
            </a:r>
          </a:p>
          <a:p>
            <a:pPr>
              <a:buFont typeface="Arial" pitchFamily="34" charset="0"/>
              <a:buChar char="•"/>
            </a:pPr>
            <a:r>
              <a:rPr lang="en-US" sz="3200" b="1" dirty="0"/>
              <a:t>Sanitation</a:t>
            </a:r>
          </a:p>
          <a:p>
            <a:pPr>
              <a:buFont typeface="Arial" pitchFamily="34" charset="0"/>
              <a:buChar char="•"/>
            </a:pPr>
            <a:r>
              <a:rPr lang="en-US" sz="3200" b="1" dirty="0"/>
              <a:t>Food production</a:t>
            </a:r>
          </a:p>
          <a:p>
            <a:pPr>
              <a:buFont typeface="Arial" pitchFamily="34" charset="0"/>
              <a:buChar char="•"/>
            </a:pPr>
            <a:r>
              <a:rPr lang="en-US" sz="3200" b="1" dirty="0"/>
              <a:t>Hydration </a:t>
            </a:r>
          </a:p>
          <a:p>
            <a:pPr>
              <a:buFont typeface="Arial" pitchFamily="34" charset="0"/>
              <a:buChar char="•"/>
            </a:pPr>
            <a:endParaRPr lang="en-US" sz="3200" b="1" dirty="0"/>
          </a:p>
          <a:p>
            <a:pPr algn="ctr"/>
            <a:r>
              <a:rPr lang="en-US" sz="4000" b="1" dirty="0"/>
              <a:t>Quality of Life</a:t>
            </a:r>
          </a:p>
          <a:p>
            <a:pPr>
              <a:buFont typeface="Arial" pitchFamily="34" charset="0"/>
              <a:buChar char="•"/>
            </a:pPr>
            <a:endParaRPr lang="en-US" dirty="0"/>
          </a:p>
          <a:p>
            <a:pPr>
              <a:buFont typeface="Arial" pitchFamily="34" charset="0"/>
              <a:buChar char="•"/>
            </a:pPr>
            <a:endParaRPr lang="en-US" dirty="0"/>
          </a:p>
        </p:txBody>
      </p:sp>
      <p:pic>
        <p:nvPicPr>
          <p:cNvPr id="37892" name="Picture 4" descr="https://www.brainpickings.org/wp-content/uploads/2010/12/7billion.png"/>
          <p:cNvPicPr>
            <a:picLocks noChangeAspect="1" noChangeArrowheads="1"/>
          </p:cNvPicPr>
          <p:nvPr/>
        </p:nvPicPr>
        <p:blipFill>
          <a:blip r:embed="rId3" cstate="print"/>
          <a:srcRect/>
          <a:stretch>
            <a:fillRect/>
          </a:stretch>
        </p:blipFill>
        <p:spPr bwMode="auto">
          <a:xfrm>
            <a:off x="5562600" y="1752600"/>
            <a:ext cx="3039704" cy="2957348"/>
          </a:xfrm>
          <a:prstGeom prst="rect">
            <a:avLst/>
          </a:prstGeom>
          <a:noFill/>
        </p:spPr>
      </p:pic>
    </p:spTree>
    <p:extLst>
      <p:ext uri="{BB962C8B-B14F-4D97-AF65-F5344CB8AC3E}">
        <p14:creationId xmlns:p14="http://schemas.microsoft.com/office/powerpoint/2010/main" val="2446776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540" y="141982"/>
            <a:ext cx="8502060" cy="584775"/>
          </a:xfrm>
          <a:prstGeom prst="rect">
            <a:avLst/>
          </a:prstGeom>
          <a:noFill/>
        </p:spPr>
        <p:txBody>
          <a:bodyPr wrap="square" rtlCol="0">
            <a:spAutoFit/>
          </a:bodyPr>
          <a:lstStyle/>
          <a:p>
            <a:r>
              <a:rPr lang="en-US" sz="3200" b="1" dirty="0">
                <a:solidFill>
                  <a:srgbClr val="00B0F0"/>
                </a:solidFill>
                <a:latin typeface="Meta Offc" panose="020B0504030101020102" pitchFamily="34" charset="0"/>
                <a:cs typeface="Meta Offc" panose="020B0504030101020102" pitchFamily="34" charset="0"/>
              </a:rPr>
              <a:t>What does it look like when there is not enough?</a:t>
            </a:r>
          </a:p>
        </p:txBody>
      </p:sp>
      <p:sp>
        <p:nvSpPr>
          <p:cNvPr id="14" name="TextBox 13"/>
          <p:cNvSpPr txBox="1"/>
          <p:nvPr/>
        </p:nvSpPr>
        <p:spPr>
          <a:xfrm>
            <a:off x="3601055" y="3649702"/>
            <a:ext cx="1667251"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WASH! </a:t>
            </a:r>
          </a:p>
        </p:txBody>
      </p:sp>
      <p:sp>
        <p:nvSpPr>
          <p:cNvPr id="15" name="TextBox 14"/>
          <p:cNvSpPr txBox="1"/>
          <p:nvPr/>
        </p:nvSpPr>
        <p:spPr>
          <a:xfrm>
            <a:off x="6578357" y="1828800"/>
            <a:ext cx="1491883"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PLAY! </a:t>
            </a:r>
          </a:p>
        </p:txBody>
      </p:sp>
      <p:pic>
        <p:nvPicPr>
          <p:cNvPr id="55298" name="Picture 2" descr="http://people.rit.edu/~avm4454/105/project3/images/kenya.jpg"/>
          <p:cNvPicPr>
            <a:picLocks noChangeAspect="1" noChangeArrowheads="1"/>
          </p:cNvPicPr>
          <p:nvPr/>
        </p:nvPicPr>
        <p:blipFill>
          <a:blip r:embed="rId3" cstate="print"/>
          <a:srcRect/>
          <a:stretch>
            <a:fillRect/>
          </a:stretch>
        </p:blipFill>
        <p:spPr bwMode="auto">
          <a:xfrm>
            <a:off x="228600" y="1828800"/>
            <a:ext cx="4147140" cy="2819400"/>
          </a:xfrm>
          <a:prstGeom prst="rect">
            <a:avLst/>
          </a:prstGeom>
          <a:noFill/>
        </p:spPr>
      </p:pic>
      <p:pic>
        <p:nvPicPr>
          <p:cNvPr id="55300" name="Picture 4" descr="https://tgsouthamerica.files.wordpress.com/2013/09/dry.jpg"/>
          <p:cNvPicPr>
            <a:picLocks noChangeAspect="1" noChangeArrowheads="1"/>
          </p:cNvPicPr>
          <p:nvPr/>
        </p:nvPicPr>
        <p:blipFill>
          <a:blip r:embed="rId4" cstate="print"/>
          <a:srcRect b="22013"/>
          <a:stretch>
            <a:fillRect/>
          </a:stretch>
        </p:blipFill>
        <p:spPr bwMode="auto">
          <a:xfrm>
            <a:off x="4114800" y="1447800"/>
            <a:ext cx="4537753" cy="2362200"/>
          </a:xfrm>
          <a:prstGeom prst="rect">
            <a:avLst/>
          </a:prstGeom>
          <a:noFill/>
        </p:spPr>
      </p:pic>
      <p:pic>
        <p:nvPicPr>
          <p:cNvPr id="55302" name="Picture 6" descr="http://thumbs.dreamstime.com/x/water-crisis-sundarban-india-13850969.jpg"/>
          <p:cNvPicPr>
            <a:picLocks noChangeAspect="1" noChangeArrowheads="1"/>
          </p:cNvPicPr>
          <p:nvPr/>
        </p:nvPicPr>
        <p:blipFill>
          <a:blip r:embed="rId5" cstate="print"/>
          <a:srcRect/>
          <a:stretch>
            <a:fillRect/>
          </a:stretch>
        </p:blipFill>
        <p:spPr bwMode="auto">
          <a:xfrm>
            <a:off x="3581400" y="3505200"/>
            <a:ext cx="3810000" cy="2552700"/>
          </a:xfrm>
          <a:prstGeom prst="rect">
            <a:avLst/>
          </a:prstGeom>
          <a:noFill/>
        </p:spPr>
      </p:pic>
    </p:spTree>
    <p:extLst>
      <p:ext uri="{BB962C8B-B14F-4D97-AF65-F5344CB8AC3E}">
        <p14:creationId xmlns:p14="http://schemas.microsoft.com/office/powerpoint/2010/main" val="2446776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Dirty River_no caption.jpg"/>
          <p:cNvPicPr>
            <a:picLocks noChangeAspect="1"/>
          </p:cNvPicPr>
          <p:nvPr/>
        </p:nvPicPr>
        <p:blipFill>
          <a:blip r:embed="rId3" cstate="print"/>
          <a:srcRect/>
          <a:stretch>
            <a:fillRect/>
          </a:stretch>
        </p:blipFill>
        <p:spPr bwMode="auto">
          <a:xfrm>
            <a:off x="304800" y="1175551"/>
            <a:ext cx="4603795" cy="3091649"/>
          </a:xfrm>
          <a:prstGeom prst="rect">
            <a:avLst/>
          </a:prstGeom>
          <a:noFill/>
          <a:ln w="9525">
            <a:noFill/>
            <a:miter lim="800000"/>
            <a:headEnd/>
            <a:tailEnd/>
          </a:ln>
        </p:spPr>
      </p:pic>
      <p:sp>
        <p:nvSpPr>
          <p:cNvPr id="3" name="TextBox 2"/>
          <p:cNvSpPr txBox="1"/>
          <p:nvPr/>
        </p:nvSpPr>
        <p:spPr>
          <a:xfrm>
            <a:off x="304800" y="152400"/>
            <a:ext cx="5791200" cy="523220"/>
          </a:xfrm>
          <a:prstGeom prst="rect">
            <a:avLst/>
          </a:prstGeom>
          <a:noFill/>
        </p:spPr>
        <p:txBody>
          <a:bodyPr wrap="square" rtlCol="0">
            <a:spAutoFit/>
          </a:bodyPr>
          <a:lstStyle/>
          <a:p>
            <a:r>
              <a:rPr lang="en-US" sz="2800" b="1" dirty="0">
                <a:solidFill>
                  <a:srgbClr val="00B0F0"/>
                </a:solidFill>
                <a:latin typeface="Meta Offc" panose="020B0504030101020102" pitchFamily="34" charset="0"/>
                <a:cs typeface="Meta Offc" panose="020B0504030101020102" pitchFamily="34" charset="0"/>
              </a:rPr>
              <a:t>Is There a Water Crisis?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5256" y="2803933"/>
            <a:ext cx="4334256" cy="2913888"/>
          </a:xfrm>
          <a:prstGeom prst="rect">
            <a:avLst/>
          </a:prstGeom>
        </p:spPr>
      </p:pic>
    </p:spTree>
    <p:extLst>
      <p:ext uri="{BB962C8B-B14F-4D97-AF65-F5344CB8AC3E}">
        <p14:creationId xmlns:p14="http://schemas.microsoft.com/office/powerpoint/2010/main" val="1105679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5DC95B7-2A72-483B-BA19-2BE7512055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C822AFE-7E96-4A51-9E55-FCAEACD213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7590" y="757325"/>
            <a:ext cx="3256410"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169EA61-C175-4B7E-807B-58199DEA7F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7346" name="Picture 2" descr="http://www.earthrangers.com/content/wildwire/last_year_wpd_winner.jpg"/>
          <p:cNvPicPr>
            <a:picLocks noChangeAspect="1" noChangeArrowheads="1"/>
          </p:cNvPicPr>
          <p:nvPr/>
        </p:nvPicPr>
        <p:blipFill>
          <a:blip r:embed="rId3" cstate="print"/>
          <a:srcRect l="14862" t="8000" r="5872" b="4000"/>
          <a:stretch>
            <a:fillRect/>
          </a:stretch>
        </p:blipFill>
        <p:spPr bwMode="auto">
          <a:xfrm>
            <a:off x="648386" y="1432722"/>
            <a:ext cx="4875730" cy="3978531"/>
          </a:xfrm>
          <a:prstGeom prst="rect">
            <a:avLst/>
          </a:prstGeom>
          <a:noFill/>
        </p:spPr>
      </p:pic>
      <p:sp>
        <p:nvSpPr>
          <p:cNvPr id="3" name="Content Placeholder 2"/>
          <p:cNvSpPr>
            <a:spLocks noGrp="1"/>
          </p:cNvSpPr>
          <p:nvPr>
            <p:ph idx="1"/>
          </p:nvPr>
        </p:nvSpPr>
        <p:spPr>
          <a:xfrm>
            <a:off x="6121042" y="2607014"/>
            <a:ext cx="2741143" cy="3157903"/>
          </a:xfrm>
        </p:spPr>
        <p:txBody>
          <a:bodyPr vert="horz" lIns="91440" tIns="45720" rIns="91440" bIns="45720" rtlCol="0" anchor="t">
            <a:normAutofit fontScale="92500" lnSpcReduction="20000"/>
          </a:bodyPr>
          <a:lstStyle/>
          <a:p>
            <a:pPr marL="0" indent="0">
              <a:buNone/>
            </a:pPr>
            <a:r>
              <a:rPr lang="en-US" sz="2000" dirty="0">
                <a:solidFill>
                  <a:srgbClr val="FFFFFF"/>
                </a:solidFill>
              </a:rPr>
              <a:t>World Plumbing Day happens every year on March 11…all across the world.  </a:t>
            </a:r>
          </a:p>
          <a:p>
            <a:pPr marL="0"/>
            <a:endParaRPr lang="en-US" sz="2000" dirty="0">
              <a:solidFill>
                <a:srgbClr val="FFFFFF"/>
              </a:solidFill>
            </a:endParaRPr>
          </a:p>
          <a:p>
            <a:pPr marL="0" indent="0">
              <a:buNone/>
            </a:pPr>
            <a:r>
              <a:rPr lang="en-US" sz="2000" dirty="0">
                <a:solidFill>
                  <a:srgbClr val="FFFFFF"/>
                </a:solidFill>
              </a:rPr>
              <a:t>Plumbing is critical to leading a happy, healthy life.  It is important to recognize that there are parts of the world where they have challenges we don’t even think about here in Canada. </a:t>
            </a:r>
          </a:p>
        </p:txBody>
      </p:sp>
      <p:sp>
        <p:nvSpPr>
          <p:cNvPr id="5" name="TextBox 4"/>
          <p:cNvSpPr txBox="1"/>
          <p:nvPr/>
        </p:nvSpPr>
        <p:spPr>
          <a:xfrm>
            <a:off x="6121042" y="1079770"/>
            <a:ext cx="2741143" cy="1527244"/>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3600" b="1" spc="-60" dirty="0">
                <a:solidFill>
                  <a:srgbClr val="FFFFFF"/>
                </a:solidFill>
                <a:latin typeface="+mj-lt"/>
                <a:ea typeface="+mj-ea"/>
                <a:cs typeface="+mj-cs"/>
              </a:rPr>
              <a:t>World Plumbing Day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png;base64,iVBORw0KGgoAAAANSUhEUgAAASwAAACWCAYAAABkW7XSAAAMQElEQVR4Xu2dvXIb1xWAz3IyVGly8gChm7SmnsD0E4iauFBnsRHtytQTmHkCyaUqUZWlkAjpwo08icAZJ4VdSCrswvFMyCJx4SFBFXbExMTmXECQQBLA7mL/zll8OwOKNhe7537n7jd37957NxLv2417cb8I8YH+CB/9NTqRSJ7pR/87OpDPbu17LybxQwACejW7h/BaWAkliVVgIm21WVtOr+zL3tqJ+7JTAAjMGIHZEdbFxMayJ3P6+c/858hrxmo9xXVLYHaFdS5l8Za2vB7Iw4+0BcYGAQhYJWBbWLudZYnlLenKkt68LvX7p+Jl/bnQ+0SyLNvbxbENt41zclc+W39Q3EE5EgQgUBQBe8L6c+eaxN0V7V5b1UL2JTVpK1JYr8+jHfhRtIm4kuDzdwhUS6B+Ye12FuRMrmnTaVVbTCqqXusp/VaKsF6dPrS4ou5tbhXTp4M9IVAmgfqEtdP5QCV185Wkpi9jmcJ60+LakpdXbtM5P32a+CYEiiBQvbCCqKJ4M9XtXpoSViIsDSSWE/2syZ/W99KExT4QgEDxBKoTVtGiGrCoSliD88XaKf9o/XbxqeCIEIBAEoHyhRWe9J3Fd3Lf+o0rSdXCCnH0+7aua9/WQRJg/g4BCBRHoFxhtY7u6NO+jeLCHXGkOoTVl9aJdKP3ZPtWGEHPBgEIVECgHGHtdpa0VbXbGydV9laXsAbS6re02mUXk+NDAAJlzCXc6ejwhPi+ws02PGHabNQprNcxd9dUWlvTFoHvQQAC6QgU28JqdT7Re6XNdKcuaC8TwgplQVoFZZTDQGAsgeKE1TrSVlV0s3LWZoTVk9Z73B5WXgM44QwRKEZYdckqJMqSsOiIn6FLh6LWQSC/sOqUlTVhhXiCtKLuVYY81FGdOWfTCeQTVt2ysiisvrSe6eDSq02vPJQPAlUTmF5YraNN7bPSTvaaN0u3hMMo4vhTefRhuWPQakbP6SFQNYHphNUfurBbdbAjz2dVWCHYrlxn7qGJWkIQDSGQXVhhUGg3fqrlr2acVRJoy8IK/Vmn82+zykNSEvk7BNIRyC6sneOnlYxgTxe/raeEo2PWpZfXb6YtDvtBAALjCWQT1s7RXV2J82NTQC23sF6DYnyWqTpDMG4JpBdWWHWhfytoa/MgLJ4a2qozROOWQHph7Rw/KW2JmDz4PAirVz6m7uRJM9+FQCCQTlitjvbB9CY029vcCEtfbPHww7ftASQiCPghkFJYx//UIi2ZLJYbYdHKMll/CMoVgWRhWW5dBdSehEVflquLg2DtEUghLMOtK2/C6vdlsaKDveuAiJwQmCws660rl8ISxmU5uTgI0x6BBGEdtzXkd+2FPRSRp1vCQdgv5xcZ/W66VhGcUQLjhRXeyNyNO0bjfhOWR2ExxMF8tSJAmwTGC8vD7aDPW0IdIRJ/ris5rNqsEkQFAbsExgtr53hPR2ldsxv6q8hctrA0dm4LzVctArRHYEIL6zjcDtpYkWESN6/CYukZe1cDEZknMFpYlta7SkLoVVgs8JeUWf4OgUsExgjL4KoM45LnVlgso8z1CIGsBEYLq2V8sOhwKb0KK5Th4XrywN2sGWV/CDSYwOULxuoyMk1rYfXKw6j3Bl9bFK0EApeFtd1Zkbn4SQnnKueQnltYjMcqp05w1MYSuCwsL+OvBilxLSz5o94Wbja2dlEwCBRMYISwjLy+K21BPQuLAaRps8x+EOgRQFj1VoR9bWGt1BsCZ4eAHwIjhOVgwvMwX88tLBGE5edaIVIDBBBWrUlg2eRa8XNydwQuC8vaeweTkPpuYTEWKym//B0CQwRGtbBiV4QQlqt0ESwE8hDwL6yvvxY5PMzDoN7vMtq9Xv6c3RWBUcJ6piV4x00p/vs/kS8fi/zyi5uQzwWKsHzmjahrIeC/0z1gOzlRaX1ZC8BcJ43j57qQ33KuY/BlCMwQgVGd7j4W7ruYpO//IfI8NA5dbQxrcJUugq2bgP+Bo8ME222Rn36qm2mW8yOsLLTYd+YJNEtYoT/riy9EftV/fWwIy0eeiNIIAf+Tny+CDC2s0NLysTH52UeeiNIIAf/Ly4wC+fSpyA8/GEE8IQzWdbefIyI0RcD/An7jcD7WoQ4vXpiCfSmYs+iqbN9y96TANlSiazKBcUskH2ihf+e64D//LPJYhzpY7s9iDJbrKkbw1RPw/xKKScwO1LvffFM91TRnZAxWGkrsA4FzBPy/5ispoXan7jzQtbBuJoXP3yEAgTcEJr35+USX93vLPSyrU3focHdftShA9QT8v6o+DTNrU3dieSGP1u2/VTsNW/aBQIUEJryqvqO3K/H9CmMp91Tffivy3XflniPt0VnLPS0p9oNAij6ssMtuZ0G6cadRvMxM3emuycOPthrFlsJAoAICk9883HK2vnsSMCtTd17OL8remi4xwQYBCGQhkCCsht0WBjL/+rfI3/+WhVHR+/J0sGiiHG9mCEwWVsDQOj7Qn74HkV5MZ51TdxjdPjMXFwUtnkAKYTWwlRU41jN1h9UZiq/DHHGGCCQLq6mtrDDU4Um74qk7dLbP0LVFUUsgkFJYDW1lVTt151BHti+VkEMOCYGZIZBOWP1WljZH5N3GkfnqK5Eff6ygWLSuKoDMKRpOIL2wdjvLOi5LF5pq2FbN1B36rhpWbShOPQTSCyvEt3N0V6Lo43pCLfGsZU/d4clgicnj0LNEIJuw+reGvt5bmDab5U3dYdxV2hywHwQSCGQX1m5nSc7iZ41YyeEinKKn7oRJzqfzS4xq5zqEQDEEsgurd2vYWZUo3i0mBENHKXrqDkvIGEouoTSBwHTC6t0adjZ0NYc7TYBwrgxFTd2J40/1rc7KiA0CECiKwPTC6rW0jra0E/6DooIxc5z8U3d4KmgmmQTSJAL5hNVkaU07dYd+qyZdH5TFGIH8wmqqtKaZuhNk1Y1WeHWXsVpOOI0hUIywmiqtrFN3GG/VmAuDgtgkUJywmtoRn3rqDlNvbFZxomoSgWKF1Wtp6ZAHibUzvgFv3AnlSTV1B1k16aKgLHYJFC+sUNYwuLQb7+lv79gteobIjo6/l7/+5feXvhH6rKLuBuuzZ2DJrhDIQaAcYQ0CasLcwzCe6v3fbsiNe5tarE+GWB/KWbRKB3uO2sdXIZCRQLnC6re2wioPd/U3b0vT7MtctCHXF8Pcyf524167V47wmvnTKytMuclY29gdAjkJlC+sQYCt3iKAoZVifX34Q5FoU/6wuHWJ7er9BblyuskI9py1jq9DYEoC1QnLvrjGi2pKuHwNAhAolkD1wjovLm111X6ruK8tqq2RLapiWXM0CEAgJ4H6hDUIvPeGaVnVfiEdDiErpQ+HCE/2RNo6B3JP5mRP+6h4oWnOSsTXIVAVgfqFdbGkvXFcXRWXPoErrr/rUIWowyzm2vL+YhhuwQYBCDgkYE9YwxDDE8ZfZUFbQksqMf3oFkfL2gpb0N/CZzDO67n+fiKxfiJdXLC3zR1oy+1AfqP/b/hJn8MkETIEINAnYFtYZAkCEIDAEAGERXWAAATcEEBYblJFoBCAAMKiDkAAAm4IICw3qSJQCEAAYVEHIAABNwQQlptUESgEIICwqAMQgIAbAgjLTaoIFAIQQFjUAQhAwA0BhOUmVQQKAQggLOoABCDghgDCcpMqAoUABBAWdQACEHBDAGG5SRWBQgACCIs6AAEIuCGAsNykikAhAAGERR2AAATcEEBYblJFoBCAAMKiDkAAAm4IICw3qSJQCEAAYVEHIAABNwQQlptUESgEIICwqAMQgIAbAgjLTaoIFAIQQFjUAQhAwA0BhOUmVQQKAQggLOoABCDghgDCcpMqAoUABBAWdQACEHBDAGG5SRWBQgACCIs6AAEIuCGAsNykikAhAAGERR2AAATcEEBYblJFoBCAAMKiDkAAAm4IICw3qSJQCEAAYVEHIAABNwQQlptUESgEIICwqAMQgIAbAgjLTaoIFAIQQFjUAQhAwA0BhOUmVQQKAQggLOoABCDghgDCcpMqAoUABBAWdQACEHBDAGG5SRWBQgACCIs6AAEIuCGAsNykikAhAAGERR2AAATcEEBYblJFoBCAAMKiDkAAAm4IICw3qSJQCEAAYVEHIAABNwQQlptUESgEIICwqAMQgIAbAgjLTaoIFAIQQFjUAQhAwA2B/wNTB0TEFrSNLAAAAABJRU5ErkJggg=="/>
          <p:cNvSpPr>
            <a:spLocks noChangeAspect="1" noChangeArrowheads="1"/>
          </p:cNvSpPr>
          <p:nvPr/>
        </p:nvSpPr>
        <p:spPr bwMode="auto">
          <a:xfrm>
            <a:off x="3126970" y="4979726"/>
            <a:ext cx="1749830" cy="17498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28600" y="1109246"/>
            <a:ext cx="4572000" cy="830997"/>
          </a:xfrm>
          <a:prstGeom prst="rect">
            <a:avLst/>
          </a:prstGeom>
        </p:spPr>
        <p:txBody>
          <a:bodyPr>
            <a:spAutoFit/>
          </a:bodyPr>
          <a:lstStyle/>
          <a:p>
            <a:pPr fontAlgn="base"/>
            <a:r>
              <a:rPr lang="en-US" sz="2800" b="1" dirty="0">
                <a:solidFill>
                  <a:schemeClr val="bg1"/>
                </a:solidFill>
                <a:latin typeface="Meta Offc" panose="020B0504030101020102" pitchFamily="34" charset="0"/>
                <a:cs typeface="Meta Offc" panose="020B0504030101020102" pitchFamily="34" charset="0"/>
              </a:rPr>
              <a:t>844 million </a:t>
            </a:r>
            <a:br>
              <a:rPr lang="en-US" sz="2800" b="1" dirty="0">
                <a:solidFill>
                  <a:schemeClr val="bg1"/>
                </a:solidFill>
                <a:latin typeface="Meta Offc" panose="020B0504030101020102" pitchFamily="34" charset="0"/>
                <a:cs typeface="Meta Offc" panose="020B0504030101020102" pitchFamily="34" charset="0"/>
              </a:rPr>
            </a:br>
            <a:r>
              <a:rPr lang="en-US" sz="2000" b="1" dirty="0">
                <a:latin typeface="Meta Offc" panose="020B0504030101020102" pitchFamily="34" charset="0"/>
                <a:cs typeface="Meta Offc" panose="020B0504030101020102" pitchFamily="34" charset="0"/>
              </a:rPr>
              <a:t>people don’t have clean water.</a:t>
            </a:r>
            <a:endParaRPr lang="en-US" sz="1600" b="0" i="0" dirty="0">
              <a:effectLst/>
              <a:latin typeface="Meta Offc" panose="020B0504030101020102" pitchFamily="34" charset="0"/>
              <a:cs typeface="Meta Offc" panose="020B0504030101020102" pitchFamily="34" charset="0"/>
            </a:endParaRPr>
          </a:p>
        </p:txBody>
      </p:sp>
      <p:sp>
        <p:nvSpPr>
          <p:cNvPr id="8" name="Rectangle 7"/>
          <p:cNvSpPr/>
          <p:nvPr/>
        </p:nvSpPr>
        <p:spPr>
          <a:xfrm>
            <a:off x="228600" y="2528914"/>
            <a:ext cx="4572000" cy="830997"/>
          </a:xfrm>
          <a:prstGeom prst="rect">
            <a:avLst/>
          </a:prstGeom>
        </p:spPr>
        <p:txBody>
          <a:bodyPr>
            <a:spAutoFit/>
          </a:bodyPr>
          <a:lstStyle/>
          <a:p>
            <a:r>
              <a:rPr lang="en-US" sz="2800" b="1" dirty="0">
                <a:solidFill>
                  <a:schemeClr val="bg1"/>
                </a:solidFill>
                <a:latin typeface="Meta Offc" panose="020B0504030101020102" pitchFamily="34" charset="0"/>
                <a:cs typeface="Meta Offc" panose="020B0504030101020102" pitchFamily="34" charset="0"/>
              </a:rPr>
              <a:t>2.3 billion </a:t>
            </a:r>
            <a:br>
              <a:rPr lang="en-US" sz="2800" b="1" dirty="0">
                <a:solidFill>
                  <a:schemeClr val="bg1"/>
                </a:solidFill>
                <a:latin typeface="Meta Offc" panose="020B0504030101020102" pitchFamily="34" charset="0"/>
                <a:cs typeface="Meta Offc" panose="020B0504030101020102" pitchFamily="34" charset="0"/>
              </a:rPr>
            </a:br>
            <a:r>
              <a:rPr lang="en-US" sz="2000" b="1" dirty="0">
                <a:latin typeface="Meta Offc" panose="020B0504030101020102" pitchFamily="34" charset="0"/>
                <a:cs typeface="Meta Offc" panose="020B0504030101020102" pitchFamily="34" charset="0"/>
              </a:rPr>
              <a:t>people don't have a decent toilet.</a:t>
            </a:r>
            <a:endParaRPr lang="en-US" sz="1600" dirty="0">
              <a:latin typeface="Meta Offc" panose="020B0504030101020102" pitchFamily="34" charset="0"/>
              <a:cs typeface="Meta Offc" panose="020B0504030101020102" pitchFamily="34" charset="0"/>
            </a:endParaRPr>
          </a:p>
        </p:txBody>
      </p:sp>
      <p:sp>
        <p:nvSpPr>
          <p:cNvPr id="9" name="Rectangle 8"/>
          <p:cNvSpPr/>
          <p:nvPr/>
        </p:nvSpPr>
        <p:spPr>
          <a:xfrm>
            <a:off x="243114" y="3948582"/>
            <a:ext cx="4343400" cy="1631216"/>
          </a:xfrm>
          <a:prstGeom prst="rect">
            <a:avLst/>
          </a:prstGeom>
        </p:spPr>
        <p:txBody>
          <a:bodyPr wrap="square">
            <a:spAutoFit/>
          </a:bodyPr>
          <a:lstStyle/>
          <a:p>
            <a:pPr fontAlgn="base"/>
            <a:r>
              <a:rPr lang="en-US" sz="2800" b="1" dirty="0">
                <a:solidFill>
                  <a:schemeClr val="bg1"/>
                </a:solidFill>
                <a:latin typeface="Meta Offc" panose="020B0504030101020102" pitchFamily="34" charset="0"/>
                <a:cs typeface="Meta Offc" panose="020B0504030101020102" pitchFamily="34" charset="0"/>
              </a:rPr>
              <a:t>Every minute </a:t>
            </a:r>
            <a:br>
              <a:rPr lang="en-US" sz="2800" b="1" dirty="0">
                <a:solidFill>
                  <a:schemeClr val="bg1"/>
                </a:solidFill>
                <a:latin typeface="Meta Offc" panose="020B0504030101020102" pitchFamily="34" charset="0"/>
                <a:cs typeface="Meta Offc" panose="020B0504030101020102" pitchFamily="34" charset="0"/>
              </a:rPr>
            </a:br>
            <a:r>
              <a:rPr lang="en-US" sz="2400" b="1" dirty="0">
                <a:latin typeface="Meta Offc" panose="020B0504030101020102" pitchFamily="34" charset="0"/>
                <a:cs typeface="Meta Offc" panose="020B0504030101020102" pitchFamily="34" charset="0"/>
              </a:rPr>
              <a:t>a newborn dies from infection caused by lack of safe water and an unclean environment.</a:t>
            </a:r>
            <a:endParaRPr lang="en-US" sz="1600" b="0" i="0" dirty="0">
              <a:effectLst/>
              <a:latin typeface="Meta Offc" panose="020B0504030101020102" pitchFamily="34" charset="0"/>
              <a:cs typeface="Meta Offc" panose="020B0504030101020102"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1524000"/>
            <a:ext cx="4000501" cy="2667000"/>
          </a:xfrm>
          <a:prstGeom prst="rect">
            <a:avLst/>
          </a:prstGeom>
        </p:spPr>
      </p:pic>
      <p:sp>
        <p:nvSpPr>
          <p:cNvPr id="12" name="TextBox 11"/>
          <p:cNvSpPr txBox="1"/>
          <p:nvPr/>
        </p:nvSpPr>
        <p:spPr>
          <a:xfrm>
            <a:off x="304800" y="76200"/>
            <a:ext cx="8001000" cy="584775"/>
          </a:xfrm>
          <a:prstGeom prst="rect">
            <a:avLst/>
          </a:prstGeom>
          <a:noFill/>
        </p:spPr>
        <p:txBody>
          <a:bodyPr wrap="square" rtlCol="0">
            <a:spAutoFit/>
          </a:bodyPr>
          <a:lstStyle/>
          <a:p>
            <a:r>
              <a:rPr lang="en-US" sz="3200" b="1" dirty="0">
                <a:solidFill>
                  <a:srgbClr val="00B0F0"/>
                </a:solidFill>
                <a:latin typeface="Meta Offc" panose="020B0504030101020102" pitchFamily="34" charset="0"/>
                <a:cs typeface="Meta Offc" panose="020B0504030101020102" pitchFamily="34" charset="0"/>
              </a:rPr>
              <a:t>Some Interesting and Scary Numbers</a:t>
            </a:r>
          </a:p>
        </p:txBody>
      </p:sp>
    </p:spTree>
    <p:extLst>
      <p:ext uri="{BB962C8B-B14F-4D97-AF65-F5344CB8AC3E}">
        <p14:creationId xmlns:p14="http://schemas.microsoft.com/office/powerpoint/2010/main" val="3301246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C373E3-4B69-46DD-9B09-BA38544E34F0}"/>
              </a:ext>
            </a:extLst>
          </p:cNvPr>
          <p:cNvPicPr>
            <a:picLocks noChangeAspect="1"/>
          </p:cNvPicPr>
          <p:nvPr/>
        </p:nvPicPr>
        <p:blipFill>
          <a:blip r:embed="rId2"/>
          <a:stretch>
            <a:fillRect/>
          </a:stretch>
        </p:blipFill>
        <p:spPr>
          <a:xfrm>
            <a:off x="2901951" y="4181400"/>
            <a:ext cx="5486400" cy="1879092"/>
          </a:xfrm>
          <a:prstGeom prst="rect">
            <a:avLst/>
          </a:prstGeom>
        </p:spPr>
      </p:pic>
      <p:sp>
        <p:nvSpPr>
          <p:cNvPr id="2" name="Title 1">
            <a:extLst>
              <a:ext uri="{FF2B5EF4-FFF2-40B4-BE49-F238E27FC236}">
                <a16:creationId xmlns:a16="http://schemas.microsoft.com/office/drawing/2014/main" id="{FD1B818B-7137-432A-ABA8-AB815DDDA920}"/>
              </a:ext>
            </a:extLst>
          </p:cNvPr>
          <p:cNvSpPr>
            <a:spLocks noGrp="1"/>
          </p:cNvSpPr>
          <p:nvPr>
            <p:ph type="title"/>
          </p:nvPr>
        </p:nvSpPr>
        <p:spPr>
          <a:xfrm>
            <a:off x="189689" y="1123837"/>
            <a:ext cx="2210611" cy="4601183"/>
          </a:xfrm>
        </p:spPr>
        <p:txBody>
          <a:bodyPr>
            <a:normAutofit/>
          </a:bodyPr>
          <a:lstStyle/>
          <a:p>
            <a:r>
              <a:rPr lang="en-US" b="1" dirty="0"/>
              <a:t>At School</a:t>
            </a:r>
            <a:br>
              <a:rPr lang="en-US" b="1" dirty="0"/>
            </a:br>
            <a:br>
              <a:rPr lang="en-US" b="1" dirty="0"/>
            </a:br>
            <a:r>
              <a:rPr lang="en-US" sz="2800" b="1" dirty="0"/>
              <a:t>(just imagine)</a:t>
            </a:r>
            <a:endParaRPr lang="en-US" b="1" dirty="0"/>
          </a:p>
        </p:txBody>
      </p:sp>
      <p:sp>
        <p:nvSpPr>
          <p:cNvPr id="3" name="Content Placeholder 2">
            <a:extLst>
              <a:ext uri="{FF2B5EF4-FFF2-40B4-BE49-F238E27FC236}">
                <a16:creationId xmlns:a16="http://schemas.microsoft.com/office/drawing/2014/main" id="{AA92CA89-AEF5-474D-ADFC-C3E7CBE2C05F}"/>
              </a:ext>
            </a:extLst>
          </p:cNvPr>
          <p:cNvSpPr>
            <a:spLocks noGrp="1"/>
          </p:cNvSpPr>
          <p:nvPr>
            <p:ph idx="1"/>
          </p:nvPr>
        </p:nvSpPr>
        <p:spPr>
          <a:xfrm>
            <a:off x="2901951" y="864108"/>
            <a:ext cx="5486400" cy="2998765"/>
          </a:xfrm>
        </p:spPr>
        <p:txBody>
          <a:bodyPr>
            <a:normAutofit/>
          </a:bodyPr>
          <a:lstStyle/>
          <a:p>
            <a:r>
              <a:rPr lang="en-US" b="1"/>
              <a:t>31% of schools don’t have clean water.</a:t>
            </a:r>
          </a:p>
          <a:p>
            <a:endParaRPr lang="en-US" b="1"/>
          </a:p>
          <a:p>
            <a:r>
              <a:rPr lang="en-US" b="1"/>
              <a:t>Around the world up to 443 million school days are lost every year because of water-related illnesses. </a:t>
            </a:r>
          </a:p>
        </p:txBody>
      </p:sp>
    </p:spTree>
    <p:extLst>
      <p:ext uri="{BB962C8B-B14F-4D97-AF65-F5344CB8AC3E}">
        <p14:creationId xmlns:p14="http://schemas.microsoft.com/office/powerpoint/2010/main" val="1479238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more mobile phones than toilets"/>
          <p:cNvPicPr>
            <a:picLocks noChangeAspect="1" noChangeArrowheads="1"/>
          </p:cNvPicPr>
          <p:nvPr/>
        </p:nvPicPr>
        <p:blipFill>
          <a:blip r:embed="rId2" cstate="print"/>
          <a:srcRect/>
          <a:stretch>
            <a:fillRect/>
          </a:stretch>
        </p:blipFill>
        <p:spPr bwMode="auto">
          <a:xfrm>
            <a:off x="2834172" y="1321970"/>
            <a:ext cx="5829301" cy="4197096"/>
          </a:xfrm>
          <a:prstGeom prst="rect">
            <a:avLst/>
          </a:prstGeom>
          <a:noFill/>
        </p:spPr>
      </p:pic>
      <p:sp>
        <p:nvSpPr>
          <p:cNvPr id="3" name="Content Placeholder 2"/>
          <p:cNvSpPr>
            <a:spLocks noGrp="1"/>
          </p:cNvSpPr>
          <p:nvPr>
            <p:ph idx="1"/>
          </p:nvPr>
        </p:nvSpPr>
        <p:spPr>
          <a:xfrm>
            <a:off x="189690" y="1437336"/>
            <a:ext cx="2210611" cy="3744264"/>
          </a:xfrm>
        </p:spPr>
        <p:txBody>
          <a:bodyPr anchor="t">
            <a:normAutofit fontScale="77500" lnSpcReduction="20000"/>
          </a:bodyPr>
          <a:lstStyle/>
          <a:p>
            <a:pPr marL="0" indent="0">
              <a:buNone/>
            </a:pPr>
            <a:r>
              <a:rPr lang="en-US" sz="5800" b="1" dirty="0">
                <a:solidFill>
                  <a:schemeClr val="bg1"/>
                </a:solidFill>
              </a:rPr>
              <a:t>THINK ABOUT</a:t>
            </a:r>
          </a:p>
          <a:p>
            <a:pPr marL="0" indent="0">
              <a:buNone/>
            </a:pPr>
            <a:endParaRPr lang="en-US" sz="3200" dirty="0">
              <a:solidFill>
                <a:schemeClr val="bg1"/>
              </a:solidFill>
            </a:endParaRPr>
          </a:p>
          <a:p>
            <a:pPr marL="0" indent="0">
              <a:buNone/>
            </a:pPr>
            <a:r>
              <a:rPr lang="en-US" sz="3200" dirty="0">
                <a:solidFill>
                  <a:schemeClr val="bg1"/>
                </a:solidFill>
              </a:rPr>
              <a:t>More people have access to a mobile phone than have access to a toilet.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644" y="966318"/>
            <a:ext cx="4949072" cy="523220"/>
          </a:xfrm>
          <a:prstGeom prst="rect">
            <a:avLst/>
          </a:prstGeom>
          <a:noFill/>
        </p:spPr>
        <p:txBody>
          <a:bodyPr wrap="square" rtlCol="0">
            <a:spAutoFit/>
          </a:bodyPr>
          <a:lstStyle/>
          <a:p>
            <a:r>
              <a:rPr lang="en-US" sz="2800" b="1" dirty="0">
                <a:solidFill>
                  <a:schemeClr val="bg1"/>
                </a:solidFill>
                <a:latin typeface="Meta Offc" panose="020B0504030101020102" pitchFamily="34" charset="0"/>
                <a:cs typeface="Meta Offc" panose="020B0504030101020102" pitchFamily="34" charset="0"/>
              </a:rPr>
              <a:t>What Can You Do To Help…Lots</a:t>
            </a:r>
          </a:p>
        </p:txBody>
      </p:sp>
      <p:sp>
        <p:nvSpPr>
          <p:cNvPr id="10" name="TextBox 9"/>
          <p:cNvSpPr txBox="1"/>
          <p:nvPr/>
        </p:nvSpPr>
        <p:spPr>
          <a:xfrm>
            <a:off x="304800" y="1905000"/>
            <a:ext cx="5562600" cy="3323987"/>
          </a:xfrm>
          <a:prstGeom prst="rect">
            <a:avLst/>
          </a:prstGeom>
          <a:noFill/>
        </p:spPr>
        <p:txBody>
          <a:bodyPr wrap="square" rtlCol="0">
            <a:spAutoFit/>
          </a:bodyPr>
          <a:lstStyle/>
          <a:p>
            <a:pPr>
              <a:buFont typeface="Arial" pitchFamily="34" charset="0"/>
              <a:buChar char="•"/>
            </a:pPr>
            <a:r>
              <a:rPr lang="en-US" sz="2400" dirty="0"/>
              <a:t>Learn and Talk about water with your family like we are doing today</a:t>
            </a:r>
          </a:p>
          <a:p>
            <a:pPr>
              <a:buFont typeface="Arial" pitchFamily="34" charset="0"/>
              <a:buChar char="•"/>
            </a:pPr>
            <a:r>
              <a:rPr lang="en-US" sz="2400" dirty="0"/>
              <a:t>Develop respectful water use habits</a:t>
            </a:r>
          </a:p>
          <a:p>
            <a:pPr lvl="1">
              <a:buFont typeface="Arial" pitchFamily="34" charset="0"/>
              <a:buChar char="•"/>
            </a:pPr>
            <a:r>
              <a:rPr lang="en-US" sz="2400" dirty="0"/>
              <a:t>Shorter showers</a:t>
            </a:r>
          </a:p>
          <a:p>
            <a:pPr lvl="1">
              <a:buFont typeface="Arial" pitchFamily="34" charset="0"/>
              <a:buChar char="•"/>
            </a:pPr>
            <a:r>
              <a:rPr lang="en-US" sz="2400" dirty="0"/>
              <a:t>Turn of the tap when brushing your teeth</a:t>
            </a:r>
          </a:p>
          <a:p>
            <a:pPr lvl="1">
              <a:buFont typeface="Arial" pitchFamily="34" charset="0"/>
              <a:buChar char="•"/>
            </a:pPr>
            <a:r>
              <a:rPr lang="en-US" sz="2400" dirty="0"/>
              <a:t>Consider the sources of what you eat and buy</a:t>
            </a:r>
          </a:p>
          <a:p>
            <a:r>
              <a:rPr lang="en-US" dirty="0"/>
              <a:t>	</a:t>
            </a:r>
          </a:p>
        </p:txBody>
      </p:sp>
      <p:pic>
        <p:nvPicPr>
          <p:cNvPr id="21506" name="Picture 2" descr="http://traceepersiko.com/wp-content/uploads/2014/12/help.jpg"/>
          <p:cNvPicPr>
            <a:picLocks noChangeAspect="1" noChangeArrowheads="1"/>
          </p:cNvPicPr>
          <p:nvPr/>
        </p:nvPicPr>
        <p:blipFill>
          <a:blip r:embed="rId3" cstate="print"/>
          <a:srcRect/>
          <a:stretch>
            <a:fillRect/>
          </a:stretch>
        </p:blipFill>
        <p:spPr bwMode="auto">
          <a:xfrm>
            <a:off x="5867400" y="2514600"/>
            <a:ext cx="2946399" cy="1767840"/>
          </a:xfrm>
          <a:prstGeom prst="rect">
            <a:avLst/>
          </a:prstGeom>
          <a:noFill/>
        </p:spPr>
      </p:pic>
    </p:spTree>
    <p:extLst>
      <p:ext uri="{BB962C8B-B14F-4D97-AF65-F5344CB8AC3E}">
        <p14:creationId xmlns:p14="http://schemas.microsoft.com/office/powerpoint/2010/main" val="2036689513"/>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Frame</Template>
  <TotalTime>9099</TotalTime>
  <Words>1037</Words>
  <Application>Microsoft Office PowerPoint</Application>
  <PresentationFormat>On-screen Show (4:3)</PresentationFormat>
  <Paragraphs>112</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Corbel</vt:lpstr>
      <vt:lpstr>Meta Offc</vt:lpstr>
      <vt:lpstr>Wingdings 2</vt:lpstr>
      <vt:lpstr>Frame</vt:lpstr>
      <vt:lpstr>PowerPoint Presentation</vt:lpstr>
      <vt:lpstr>PowerPoint Presentation</vt:lpstr>
      <vt:lpstr>PowerPoint Presentation</vt:lpstr>
      <vt:lpstr>PowerPoint Presentation</vt:lpstr>
      <vt:lpstr>PowerPoint Presentation</vt:lpstr>
      <vt:lpstr>PowerPoint Presentation</vt:lpstr>
      <vt:lpstr>At School  (just imagine)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Annie Bonner</dc:creator>
  <cp:lastModifiedBy>Daryl Sharkey</cp:lastModifiedBy>
  <cp:revision>417</cp:revision>
  <cp:lastPrinted>2013-02-05T21:52:59Z</cp:lastPrinted>
  <dcterms:created xsi:type="dcterms:W3CDTF">2012-12-03T18:59:03Z</dcterms:created>
  <dcterms:modified xsi:type="dcterms:W3CDTF">2018-03-02T15:47:53Z</dcterms:modified>
</cp:coreProperties>
</file>